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6"/>
  </p:notesMasterIdLst>
  <p:handoutMasterIdLst>
    <p:handoutMasterId r:id="rId17"/>
  </p:handoutMasterIdLst>
  <p:sldIdLst>
    <p:sldId id="271" r:id="rId3"/>
    <p:sldId id="272" r:id="rId4"/>
    <p:sldId id="275" r:id="rId5"/>
    <p:sldId id="276" r:id="rId6"/>
    <p:sldId id="273" r:id="rId7"/>
    <p:sldId id="282" r:id="rId8"/>
    <p:sldId id="274" r:id="rId9"/>
    <p:sldId id="277" r:id="rId10"/>
    <p:sldId id="278" r:id="rId11"/>
    <p:sldId id="279" r:id="rId12"/>
    <p:sldId id="280" r:id="rId13"/>
    <p:sldId id="281" r:id="rId14"/>
    <p:sldId id="267" r:id="rId15"/>
  </p:sldIdLst>
  <p:sldSz cx="10691813" cy="7559675"/>
  <p:notesSz cx="6858000" cy="9144000"/>
  <p:defaultTextStyle>
    <a:defPPr>
      <a:defRPr lang="en-US"/>
    </a:defPPr>
    <a:lvl1pPr marL="0" algn="l" defTabSz="913721" rtl="0" eaLnBrk="1" latinLnBrk="0" hangingPunct="1">
      <a:defRPr sz="1800" kern="1200">
        <a:solidFill>
          <a:schemeClr val="tx1"/>
        </a:solidFill>
        <a:latin typeface="+mn-lt"/>
        <a:ea typeface="+mn-ea"/>
        <a:cs typeface="+mn-cs"/>
      </a:defRPr>
    </a:lvl1pPr>
    <a:lvl2pPr marL="456858" algn="l" defTabSz="913721" rtl="0" eaLnBrk="1" latinLnBrk="0" hangingPunct="1">
      <a:defRPr sz="1800" kern="1200">
        <a:solidFill>
          <a:schemeClr val="tx1"/>
        </a:solidFill>
        <a:latin typeface="+mn-lt"/>
        <a:ea typeface="+mn-ea"/>
        <a:cs typeface="+mn-cs"/>
      </a:defRPr>
    </a:lvl2pPr>
    <a:lvl3pPr marL="913721" algn="l" defTabSz="913721" rtl="0" eaLnBrk="1" latinLnBrk="0" hangingPunct="1">
      <a:defRPr sz="1800" kern="1200">
        <a:solidFill>
          <a:schemeClr val="tx1"/>
        </a:solidFill>
        <a:latin typeface="+mn-lt"/>
        <a:ea typeface="+mn-ea"/>
        <a:cs typeface="+mn-cs"/>
      </a:defRPr>
    </a:lvl3pPr>
    <a:lvl4pPr marL="1370582" algn="l" defTabSz="913721" rtl="0" eaLnBrk="1" latinLnBrk="0" hangingPunct="1">
      <a:defRPr sz="1800" kern="1200">
        <a:solidFill>
          <a:schemeClr val="tx1"/>
        </a:solidFill>
        <a:latin typeface="+mn-lt"/>
        <a:ea typeface="+mn-ea"/>
        <a:cs typeface="+mn-cs"/>
      </a:defRPr>
    </a:lvl4pPr>
    <a:lvl5pPr marL="1827443" algn="l" defTabSz="913721" rtl="0" eaLnBrk="1" latinLnBrk="0" hangingPunct="1">
      <a:defRPr sz="1800" kern="1200">
        <a:solidFill>
          <a:schemeClr val="tx1"/>
        </a:solidFill>
        <a:latin typeface="+mn-lt"/>
        <a:ea typeface="+mn-ea"/>
        <a:cs typeface="+mn-cs"/>
      </a:defRPr>
    </a:lvl5pPr>
    <a:lvl6pPr marL="2284304" algn="l" defTabSz="913721" rtl="0" eaLnBrk="1" latinLnBrk="0" hangingPunct="1">
      <a:defRPr sz="1800" kern="1200">
        <a:solidFill>
          <a:schemeClr val="tx1"/>
        </a:solidFill>
        <a:latin typeface="+mn-lt"/>
        <a:ea typeface="+mn-ea"/>
        <a:cs typeface="+mn-cs"/>
      </a:defRPr>
    </a:lvl6pPr>
    <a:lvl7pPr marL="2741164" algn="l" defTabSz="913721" rtl="0" eaLnBrk="1" latinLnBrk="0" hangingPunct="1">
      <a:defRPr sz="1800" kern="1200">
        <a:solidFill>
          <a:schemeClr val="tx1"/>
        </a:solidFill>
        <a:latin typeface="+mn-lt"/>
        <a:ea typeface="+mn-ea"/>
        <a:cs typeface="+mn-cs"/>
      </a:defRPr>
    </a:lvl7pPr>
    <a:lvl8pPr marL="3198027" algn="l" defTabSz="913721" rtl="0" eaLnBrk="1" latinLnBrk="0" hangingPunct="1">
      <a:defRPr sz="1800" kern="1200">
        <a:solidFill>
          <a:schemeClr val="tx1"/>
        </a:solidFill>
        <a:latin typeface="+mn-lt"/>
        <a:ea typeface="+mn-ea"/>
        <a:cs typeface="+mn-cs"/>
      </a:defRPr>
    </a:lvl8pPr>
    <a:lvl9pPr marL="3654887" algn="l" defTabSz="91372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guide id="3"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C33"/>
    <a:srgbClr val="826C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2091" autoAdjust="0"/>
  </p:normalViewPr>
  <p:slideViewPr>
    <p:cSldViewPr snapToGrid="0">
      <p:cViewPr varScale="1">
        <p:scale>
          <a:sx n="55" d="100"/>
          <a:sy n="55" d="100"/>
        </p:scale>
        <p:origin x="1596" y="60"/>
      </p:cViewPr>
      <p:guideLst>
        <p:guide orient="horz" pos="2381"/>
        <p:guide pos="3367"/>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6" d="100"/>
          <a:sy n="96" d="100"/>
        </p:scale>
        <p:origin x="-3232" y="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BD586-1C36-4260-A05B-3A1E23DD696F}" type="datetimeFigureOut">
              <a:rPr lang="en-GB" smtClean="0"/>
              <a:t>04/10/2019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A014E9-8306-4893-BB53-C5D80F65B9C1}" type="slidenum">
              <a:rPr lang="en-GB" smtClean="0"/>
              <a:t>‹#›</a:t>
            </a:fld>
            <a:endParaRPr lang="en-GB"/>
          </a:p>
        </p:txBody>
      </p:sp>
    </p:spTree>
    <p:extLst>
      <p:ext uri="{BB962C8B-B14F-4D97-AF65-F5344CB8AC3E}">
        <p14:creationId xmlns:p14="http://schemas.microsoft.com/office/powerpoint/2010/main" val="3544327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BA28-EE1E-4B8F-9349-37F42809C967}" type="datetimeFigureOut">
              <a:rPr lang="en-GB" smtClean="0"/>
              <a:t>04/10/2019</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A029-17D5-4BDF-A530-870AD8936533}" type="slidenum">
              <a:rPr lang="en-GB" smtClean="0"/>
              <a:t>‹#›</a:t>
            </a:fld>
            <a:endParaRPr lang="en-GB"/>
          </a:p>
        </p:txBody>
      </p:sp>
    </p:spTree>
    <p:extLst>
      <p:ext uri="{BB962C8B-B14F-4D97-AF65-F5344CB8AC3E}">
        <p14:creationId xmlns:p14="http://schemas.microsoft.com/office/powerpoint/2010/main" val="937295193"/>
      </p:ext>
    </p:extLst>
  </p:cSld>
  <p:clrMap bg1="lt1" tx1="dk1" bg2="lt2" tx2="dk2" accent1="accent1" accent2="accent2" accent3="accent3" accent4="accent4" accent5="accent5" accent6="accent6" hlink="hlink" folHlink="folHlink"/>
  <p:hf hdr="0" ftr="0" dt="0"/>
  <p:notesStyle>
    <a:lvl1pPr marL="0" algn="l" defTabSz="913721" rtl="0" eaLnBrk="1" latinLnBrk="0" hangingPunct="1">
      <a:defRPr sz="1300" kern="1200">
        <a:solidFill>
          <a:schemeClr val="tx1"/>
        </a:solidFill>
        <a:latin typeface="+mn-lt"/>
        <a:ea typeface="+mn-ea"/>
        <a:cs typeface="+mn-cs"/>
      </a:defRPr>
    </a:lvl1pPr>
    <a:lvl2pPr marL="456858" algn="l" defTabSz="913721" rtl="0" eaLnBrk="1" latinLnBrk="0" hangingPunct="1">
      <a:defRPr sz="1300" kern="1200">
        <a:solidFill>
          <a:schemeClr val="tx1"/>
        </a:solidFill>
        <a:latin typeface="+mn-lt"/>
        <a:ea typeface="+mn-ea"/>
        <a:cs typeface="+mn-cs"/>
      </a:defRPr>
    </a:lvl2pPr>
    <a:lvl3pPr marL="913721" algn="l" defTabSz="913721" rtl="0" eaLnBrk="1" latinLnBrk="0" hangingPunct="1">
      <a:defRPr sz="1300" kern="1200">
        <a:solidFill>
          <a:schemeClr val="tx1"/>
        </a:solidFill>
        <a:latin typeface="+mn-lt"/>
        <a:ea typeface="+mn-ea"/>
        <a:cs typeface="+mn-cs"/>
      </a:defRPr>
    </a:lvl3pPr>
    <a:lvl4pPr marL="1370582" algn="l" defTabSz="913721" rtl="0" eaLnBrk="1" latinLnBrk="0" hangingPunct="1">
      <a:defRPr sz="1300" kern="1200">
        <a:solidFill>
          <a:schemeClr val="tx1"/>
        </a:solidFill>
        <a:latin typeface="+mn-lt"/>
        <a:ea typeface="+mn-ea"/>
        <a:cs typeface="+mn-cs"/>
      </a:defRPr>
    </a:lvl4pPr>
    <a:lvl5pPr marL="1827443" algn="l" defTabSz="913721" rtl="0" eaLnBrk="1" latinLnBrk="0" hangingPunct="1">
      <a:defRPr sz="1300" kern="1200">
        <a:solidFill>
          <a:schemeClr val="tx1"/>
        </a:solidFill>
        <a:latin typeface="+mn-lt"/>
        <a:ea typeface="+mn-ea"/>
        <a:cs typeface="+mn-cs"/>
      </a:defRPr>
    </a:lvl5pPr>
    <a:lvl6pPr marL="2284304" algn="l" defTabSz="913721" rtl="0" eaLnBrk="1" latinLnBrk="0" hangingPunct="1">
      <a:defRPr sz="1300" kern="1200">
        <a:solidFill>
          <a:schemeClr val="tx1"/>
        </a:solidFill>
        <a:latin typeface="+mn-lt"/>
        <a:ea typeface="+mn-ea"/>
        <a:cs typeface="+mn-cs"/>
      </a:defRPr>
    </a:lvl6pPr>
    <a:lvl7pPr marL="2741164" algn="l" defTabSz="913721" rtl="0" eaLnBrk="1" latinLnBrk="0" hangingPunct="1">
      <a:defRPr sz="1300" kern="1200">
        <a:solidFill>
          <a:schemeClr val="tx1"/>
        </a:solidFill>
        <a:latin typeface="+mn-lt"/>
        <a:ea typeface="+mn-ea"/>
        <a:cs typeface="+mn-cs"/>
      </a:defRPr>
    </a:lvl7pPr>
    <a:lvl8pPr marL="3198027" algn="l" defTabSz="913721" rtl="0" eaLnBrk="1" latinLnBrk="0" hangingPunct="1">
      <a:defRPr sz="1300" kern="1200">
        <a:solidFill>
          <a:schemeClr val="tx1"/>
        </a:solidFill>
        <a:latin typeface="+mn-lt"/>
        <a:ea typeface="+mn-ea"/>
        <a:cs typeface="+mn-cs"/>
      </a:defRPr>
    </a:lvl8pPr>
    <a:lvl9pPr marL="3654887" algn="l" defTabSz="91372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parentdish.co.uk/tag/autism/" TargetMode="External"/><Relationship Id="rId3" Type="http://schemas.openxmlformats.org/officeDocument/2006/relationships/hyperlink" Target="http://content.time.com/time/specials/packages/article/0,28804,1984685_1984949_1985240,00.html" TargetMode="External"/><Relationship Id="rId7" Type="http://schemas.openxmlformats.org/officeDocument/2006/relationships/hyperlink" Target="http://www.amazon.co.uk/Scholes-My-Story-Paul/dp/085720607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parentdish.co.uk/2011/09/29/paul-scholes-talks-about-son-aidens-autism/" TargetMode="External"/><Relationship Id="rId5" Type="http://schemas.openxmlformats.org/officeDocument/2006/relationships/hyperlink" Target="https://www.bbc.co.uk/sport/football/45510063" TargetMode="External"/><Relationship Id="rId4" Type="http://schemas.openxmlformats.org/officeDocument/2006/relationships/hyperlink" Target="https://www.youtube.com/watch?v=qdIJALYoyq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A short</a:t>
            </a:r>
            <a:r>
              <a:rPr lang="en-GB" baseline="0" dirty="0"/>
              <a:t> class / KS2 assembly to introduce the Football Heroes competition to </a:t>
            </a:r>
            <a:r>
              <a:rPr lang="en-GB" dirty="0"/>
              <a:t>children</a:t>
            </a:r>
            <a:r>
              <a:rPr lang="en-GB" baseline="0" dirty="0"/>
              <a:t>. </a:t>
            </a: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1</a:t>
            </a:fld>
            <a:endParaRPr lang="en-GB"/>
          </a:p>
        </p:txBody>
      </p:sp>
    </p:spTree>
    <p:extLst>
      <p:ext uri="{BB962C8B-B14F-4D97-AF65-F5344CB8AC3E}">
        <p14:creationId xmlns:p14="http://schemas.microsoft.com/office/powerpoint/2010/main" val="182822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Introduce the competition.  Explain that whilst is inspired by the Football Heroes series, they are not limited to choosing a footballer – they can choose anyone as long as they can demonstrate that they deserve to be a hero ( and as long as it’s a real person and not fictional).</a:t>
            </a:r>
          </a:p>
          <a:p>
            <a:endParaRPr lang="en-GB" baseline="0" dirty="0"/>
          </a:p>
          <a:p>
            <a:r>
              <a:rPr lang="en-GB" dirty="0"/>
              <a:t>If parents are present this could be a </a:t>
            </a:r>
            <a:r>
              <a:rPr lang="en-GB" baseline="0" dirty="0"/>
              <a:t>great opportunity to talk about how the partnership between parents pupils and schools is key as a reminder at the start of term and of course for new parents.   Explain that the first activity looks</a:t>
            </a:r>
            <a:r>
              <a:rPr lang="en-GB" dirty="0"/>
              <a:t> at Family Heroes and children will be tasked with finding out about family heroes – footballers, family members and other aspirational figures.</a:t>
            </a:r>
          </a:p>
        </p:txBody>
      </p:sp>
      <p:sp>
        <p:nvSpPr>
          <p:cNvPr id="4" name="Slide Number Placeholder 3"/>
          <p:cNvSpPr>
            <a:spLocks noGrp="1"/>
          </p:cNvSpPr>
          <p:nvPr>
            <p:ph type="sldNum" sz="quarter" idx="10"/>
          </p:nvPr>
        </p:nvSpPr>
        <p:spPr/>
        <p:txBody>
          <a:bodyPr/>
          <a:lstStyle/>
          <a:p>
            <a:fld id="{D8B1A029-17D5-4BDF-A530-870AD8936533}" type="slidenum">
              <a:rPr lang="en-GB" smtClean="0"/>
              <a:t>10</a:t>
            </a:fld>
            <a:endParaRPr lang="en-GB"/>
          </a:p>
        </p:txBody>
      </p:sp>
    </p:spTree>
    <p:extLst>
      <p:ext uri="{BB962C8B-B14F-4D97-AF65-F5344CB8AC3E}">
        <p14:creationId xmlns:p14="http://schemas.microsoft.com/office/powerpoint/2010/main" val="167661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The Facts and Stats are relatively easy – the tricky bit will trying to persuade</a:t>
            </a:r>
            <a:r>
              <a:rPr lang="en-GB" baseline="0" dirty="0"/>
              <a:t> us that your hero is the ‘Ultimate Hero’ and has the top hero rating.  Activities will help children write a persuasive pitch </a:t>
            </a:r>
            <a:br>
              <a:rPr lang="en-GB" baseline="0" dirty="0"/>
            </a:b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11</a:t>
            </a:fld>
            <a:endParaRPr lang="en-GB"/>
          </a:p>
        </p:txBody>
      </p:sp>
    </p:spTree>
    <p:extLst>
      <p:ext uri="{BB962C8B-B14F-4D97-AF65-F5344CB8AC3E}">
        <p14:creationId xmlns:p14="http://schemas.microsoft.com/office/powerpoint/2010/main" val="325782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Finally at the start of the year – concentrating</a:t>
            </a:r>
            <a:r>
              <a:rPr lang="en-GB" baseline="0" dirty="0"/>
              <a:t> on the qualities of a hero and what our heroes mean to us is a great opportunity. Encourage pupils to set themselves a challenge for the new academic year – how can they be heroes in this schools year?  You could even give the post it notes or luggage tags and encourage them to make a classmates’ pledge of the personal qualities they’d like to develop in their new year group. </a:t>
            </a: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12</a:t>
            </a:fld>
            <a:endParaRPr lang="en-GB"/>
          </a:p>
        </p:txBody>
      </p:sp>
    </p:spTree>
    <p:extLst>
      <p:ext uri="{BB962C8B-B14F-4D97-AF65-F5344CB8AC3E}">
        <p14:creationId xmlns:p14="http://schemas.microsoft.com/office/powerpoint/2010/main" val="321169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B1A029-17D5-4BDF-A530-870AD8936533}" type="slidenum">
              <a:rPr lang="en-GB" smtClean="0"/>
              <a:t>13</a:t>
            </a:fld>
            <a:endParaRPr lang="en-GB"/>
          </a:p>
        </p:txBody>
      </p:sp>
    </p:spTree>
    <p:extLst>
      <p:ext uri="{BB962C8B-B14F-4D97-AF65-F5344CB8AC3E}">
        <p14:creationId xmlns:p14="http://schemas.microsoft.com/office/powerpoint/2010/main" val="412974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Talk</a:t>
            </a:r>
            <a:r>
              <a:rPr lang="en-GB" baseline="0" dirty="0"/>
              <a:t> to the person next to you – whose profile could this be? </a:t>
            </a:r>
            <a:br>
              <a:rPr lang="en-GB" baseline="0" dirty="0"/>
            </a:br>
            <a:r>
              <a:rPr lang="en-GB" baseline="0" dirty="0"/>
              <a:t>Extra Clues on the next slide!</a:t>
            </a: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2</a:t>
            </a:fld>
            <a:endParaRPr lang="en-GB"/>
          </a:p>
        </p:txBody>
      </p:sp>
    </p:spTree>
    <p:extLst>
      <p:ext uri="{BB962C8B-B14F-4D97-AF65-F5344CB8AC3E}">
        <p14:creationId xmlns:p14="http://schemas.microsoft.com/office/powerpoint/2010/main" val="195831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Now with the most obvious clues…</a:t>
            </a:r>
          </a:p>
          <a:p>
            <a:r>
              <a:rPr lang="en-GB" dirty="0"/>
              <a:t>Answer on the next slide!</a:t>
            </a:r>
          </a:p>
        </p:txBody>
      </p:sp>
      <p:sp>
        <p:nvSpPr>
          <p:cNvPr id="4" name="Slide Number Placeholder 3"/>
          <p:cNvSpPr>
            <a:spLocks noGrp="1"/>
          </p:cNvSpPr>
          <p:nvPr>
            <p:ph type="sldNum" sz="quarter" idx="10"/>
          </p:nvPr>
        </p:nvSpPr>
        <p:spPr/>
        <p:txBody>
          <a:bodyPr/>
          <a:lstStyle/>
          <a:p>
            <a:fld id="{D8B1A029-17D5-4BDF-A530-870AD8936533}" type="slidenum">
              <a:rPr lang="en-GB" smtClean="0"/>
              <a:t>3</a:t>
            </a:fld>
            <a:endParaRPr lang="en-GB"/>
          </a:p>
        </p:txBody>
      </p:sp>
    </p:spTree>
    <p:extLst>
      <p:ext uri="{BB962C8B-B14F-4D97-AF65-F5344CB8AC3E}">
        <p14:creationId xmlns:p14="http://schemas.microsoft.com/office/powerpoint/2010/main" val="154269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Explain that over the next few weeks the school will be challenging</a:t>
            </a:r>
            <a:r>
              <a:rPr lang="en-GB" baseline="0" dirty="0"/>
              <a:t> pupils to create a hero profile to enter an exciting competition. </a:t>
            </a:r>
            <a:endParaRPr lang="en-GB" dirty="0"/>
          </a:p>
          <a:p>
            <a:endParaRPr lang="en-GB" dirty="0"/>
          </a:p>
          <a:p>
            <a:r>
              <a:rPr lang="en-GB" dirty="0"/>
              <a:t>If parents have been invited, explain there will be opportunities for them to get involved throughout.</a:t>
            </a:r>
          </a:p>
        </p:txBody>
      </p:sp>
      <p:sp>
        <p:nvSpPr>
          <p:cNvPr id="4" name="Slide Number Placeholder 3"/>
          <p:cNvSpPr>
            <a:spLocks noGrp="1"/>
          </p:cNvSpPr>
          <p:nvPr>
            <p:ph type="sldNum" sz="quarter" idx="10"/>
          </p:nvPr>
        </p:nvSpPr>
        <p:spPr/>
        <p:txBody>
          <a:bodyPr/>
          <a:lstStyle/>
          <a:p>
            <a:fld id="{D8B1A029-17D5-4BDF-A530-870AD8936533}" type="slidenum">
              <a:rPr lang="en-GB" smtClean="0"/>
              <a:t>4</a:t>
            </a:fld>
            <a:endParaRPr lang="en-GB"/>
          </a:p>
        </p:txBody>
      </p:sp>
    </p:spTree>
    <p:extLst>
      <p:ext uri="{BB962C8B-B14F-4D97-AF65-F5344CB8AC3E}">
        <p14:creationId xmlns:p14="http://schemas.microsoft.com/office/powerpoint/2010/main" val="268523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Talking partners </a:t>
            </a:r>
            <a:r>
              <a:rPr lang="en-GB" baseline="0" dirty="0"/>
              <a:t> – </a:t>
            </a:r>
            <a:r>
              <a:rPr lang="en-GB" dirty="0"/>
              <a:t> 1 </a:t>
            </a:r>
            <a:r>
              <a:rPr lang="en-GB" baseline="0" dirty="0"/>
              <a:t>minute monologue then swop.</a:t>
            </a:r>
            <a:br>
              <a:rPr lang="en-GB" baseline="0" dirty="0"/>
            </a:br>
            <a:r>
              <a:rPr lang="en-GB" baseline="0" dirty="0"/>
              <a:t>Select a few from the audience, feedback and ask them to explain their choices. Share your very own hero as an example. </a:t>
            </a: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5</a:t>
            </a:fld>
            <a:endParaRPr lang="en-GB"/>
          </a:p>
        </p:txBody>
      </p:sp>
    </p:spTree>
    <p:extLst>
      <p:ext uri="{BB962C8B-B14F-4D97-AF65-F5344CB8AC3E}">
        <p14:creationId xmlns:p14="http://schemas.microsoft.com/office/powerpoint/2010/main" val="46865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Explain that a hero</a:t>
            </a:r>
            <a:r>
              <a:rPr lang="en-GB" baseline="0" dirty="0"/>
              <a:t> can be male or female. Does anyone know what we call a female hero? Hero is the masculine. Heroine is the feminine. </a:t>
            </a:r>
          </a:p>
          <a:p>
            <a:endParaRPr lang="en-GB" baseline="0" dirty="0"/>
          </a:p>
          <a:p>
            <a:r>
              <a:rPr lang="en-GB" baseline="0" dirty="0"/>
              <a:t>Michelle Obama – the US President’s wife and a active supporter of young people</a:t>
            </a:r>
          </a:p>
          <a:p>
            <a:endParaRPr lang="en-GB" baseline="0" dirty="0"/>
          </a:p>
          <a:p>
            <a:r>
              <a:rPr lang="en-GB" sz="1300" b="0" i="0" kern="1200" dirty="0">
                <a:solidFill>
                  <a:schemeClr val="tx1"/>
                </a:solidFill>
                <a:effectLst/>
                <a:latin typeface="+mn-lt"/>
                <a:ea typeface="+mn-ea"/>
                <a:cs typeface="+mn-cs"/>
              </a:rPr>
              <a:t>Sir Ernest Henry Shackleton CVO OBE FRGS was a British polar explorer</a:t>
            </a:r>
            <a:endParaRPr lang="en-GB" sz="1300" b="0" i="0" kern="1200" baseline="0" dirty="0">
              <a:solidFill>
                <a:schemeClr val="tx1"/>
              </a:solidFill>
              <a:effectLst/>
              <a:latin typeface="+mn-lt"/>
              <a:ea typeface="+mn-ea"/>
              <a:cs typeface="+mn-cs"/>
            </a:endParaRPr>
          </a:p>
          <a:p>
            <a:endParaRPr lang="en-GB" sz="1300" b="0" i="0" kern="1200" baseline="0" dirty="0">
              <a:solidFill>
                <a:schemeClr val="tx1"/>
              </a:solidFill>
              <a:effectLst/>
              <a:latin typeface="+mn-lt"/>
              <a:ea typeface="+mn-ea"/>
              <a:cs typeface="+mn-cs"/>
            </a:endParaRPr>
          </a:p>
          <a:p>
            <a:r>
              <a:rPr lang="en-GB" sz="1300" b="0" i="0" kern="1200" baseline="0" dirty="0">
                <a:solidFill>
                  <a:schemeClr val="tx1"/>
                </a:solidFill>
                <a:effectLst/>
                <a:latin typeface="+mn-lt"/>
                <a:ea typeface="+mn-ea"/>
                <a:cs typeface="+mn-cs"/>
              </a:rPr>
              <a:t>Malala Yousafzai is the youngest Nobel Prize Laureate and an activist for female education</a:t>
            </a:r>
          </a:p>
          <a:p>
            <a:endParaRPr lang="en-GB" sz="1300" b="0" i="0" kern="1200" baseline="0" dirty="0">
              <a:solidFill>
                <a:schemeClr val="tx1"/>
              </a:solidFill>
              <a:effectLst/>
              <a:latin typeface="+mn-lt"/>
              <a:ea typeface="+mn-ea"/>
              <a:cs typeface="+mn-cs"/>
            </a:endParaRPr>
          </a:p>
          <a:p>
            <a:r>
              <a:rPr lang="en-GB" sz="1300" b="0" i="0" kern="1200" baseline="0" dirty="0">
                <a:solidFill>
                  <a:schemeClr val="tx1"/>
                </a:solidFill>
                <a:effectLst/>
                <a:latin typeface="+mn-lt"/>
                <a:ea typeface="+mn-ea"/>
                <a:cs typeface="+mn-cs"/>
              </a:rPr>
              <a:t>Prince Harry founded the </a:t>
            </a:r>
            <a:r>
              <a:rPr lang="en-GB" sz="1300" b="0" i="0" kern="1200" baseline="0" dirty="0" err="1">
                <a:solidFill>
                  <a:schemeClr val="tx1"/>
                </a:solidFill>
                <a:effectLst/>
                <a:latin typeface="+mn-lt"/>
                <a:ea typeface="+mn-ea"/>
                <a:cs typeface="+mn-cs"/>
              </a:rPr>
              <a:t>Invictus</a:t>
            </a:r>
            <a:r>
              <a:rPr lang="en-GB" sz="1300" b="0" i="0" kern="1200" baseline="0" dirty="0">
                <a:solidFill>
                  <a:schemeClr val="tx1"/>
                </a:solidFill>
                <a:effectLst/>
                <a:latin typeface="+mn-lt"/>
                <a:ea typeface="+mn-ea"/>
                <a:cs typeface="+mn-cs"/>
              </a:rPr>
              <a:t> Games for wounded serviceman to compete in sports.</a:t>
            </a:r>
          </a:p>
          <a:p>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6</a:t>
            </a:fld>
            <a:endParaRPr lang="en-GB"/>
          </a:p>
        </p:txBody>
      </p:sp>
    </p:spTree>
    <p:extLst>
      <p:ext uri="{BB962C8B-B14F-4D97-AF65-F5344CB8AC3E}">
        <p14:creationId xmlns:p14="http://schemas.microsoft.com/office/powerpoint/2010/main" val="23134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We all have heroes – but what are the qualities of a hero? How do we know someone is a hero? </a:t>
            </a:r>
          </a:p>
          <a:p>
            <a:r>
              <a:rPr lang="en-GB" dirty="0"/>
              <a:t>Encourage discussion.</a:t>
            </a:r>
            <a:r>
              <a:rPr lang="en-GB" baseline="0" dirty="0"/>
              <a:t> </a:t>
            </a:r>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7</a:t>
            </a:fld>
            <a:endParaRPr lang="en-GB"/>
          </a:p>
        </p:txBody>
      </p:sp>
    </p:spTree>
    <p:extLst>
      <p:ext uri="{BB962C8B-B14F-4D97-AF65-F5344CB8AC3E}">
        <p14:creationId xmlns:p14="http://schemas.microsoft.com/office/powerpoint/2010/main" val="98823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Collate answers and add to the slide / flipchart where available.</a:t>
            </a:r>
          </a:p>
          <a:p>
            <a:endParaRPr lang="en-GB" dirty="0"/>
          </a:p>
          <a:p>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8</a:t>
            </a:fld>
            <a:endParaRPr lang="en-GB"/>
          </a:p>
        </p:txBody>
      </p:sp>
    </p:spTree>
    <p:extLst>
      <p:ext uri="{BB962C8B-B14F-4D97-AF65-F5344CB8AC3E}">
        <p14:creationId xmlns:p14="http://schemas.microsoft.com/office/powerpoint/2010/main" val="87962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b="0" dirty="0"/>
              <a:t>We all have sporting heroes but what makes them heroes is not just what they do on the pitch but also their personality and what they do off the pitch. Share these 3 inspirational examples using the information below.</a:t>
            </a:r>
            <a:r>
              <a:rPr lang="en-GB" sz="1200" b="1" dirty="0"/>
              <a:t/>
            </a:r>
            <a:br>
              <a:rPr lang="en-GB" sz="1200" b="1" dirty="0"/>
            </a:br>
            <a:r>
              <a:rPr lang="en-GB" sz="1200" b="1" dirty="0"/>
              <a:t/>
            </a:r>
            <a:br>
              <a:rPr lang="en-GB" sz="1200" b="1" dirty="0"/>
            </a:br>
            <a:r>
              <a:rPr lang="en-GB" sz="1200" b="1" dirty="0"/>
              <a:t>Didier </a:t>
            </a:r>
            <a:r>
              <a:rPr lang="en-GB" sz="1200" b="1" dirty="0" err="1"/>
              <a:t>Drogba</a:t>
            </a:r>
            <a:r>
              <a:rPr lang="en-GB" sz="1200" b="1" dirty="0"/>
              <a:t> Chelsea and Ivory Coast striker</a:t>
            </a:r>
            <a:endParaRPr lang="en-GB" sz="1200" dirty="0"/>
          </a:p>
          <a:p>
            <a:r>
              <a:rPr lang="en-GB" sz="1200" b="1" dirty="0"/>
              <a:t>1998-present</a:t>
            </a:r>
            <a:endParaRPr lang="en-GB" sz="1200" dirty="0"/>
          </a:p>
          <a:p>
            <a:r>
              <a:rPr lang="en-GB" sz="1200" dirty="0"/>
              <a:t>But for all his achievements on the pitch, it is away from football that has made him a role model to millions of children in his home country – and is even credited with playing a vital role in bringing peace to the Ivory Coast.</a:t>
            </a:r>
          </a:p>
          <a:p>
            <a:r>
              <a:rPr lang="en-GB" sz="1200" dirty="0"/>
              <a:t>When the </a:t>
            </a:r>
            <a:r>
              <a:rPr lang="en-GB" sz="1200" dirty="0" err="1"/>
              <a:t>Ivorians</a:t>
            </a:r>
            <a:r>
              <a:rPr lang="en-GB" sz="1200" dirty="0"/>
              <a:t> qualified for the 2006 World Cup, they were embroiled in a civil war that had plagued the country for five years.</a:t>
            </a:r>
          </a:p>
          <a:p>
            <a:r>
              <a:rPr lang="en-GB" sz="1200" dirty="0"/>
              <a:t>Didier made a desperate appeal for his countrymen to end the war, and his people listened.</a:t>
            </a:r>
          </a:p>
          <a:p>
            <a:r>
              <a:rPr lang="en-GB" sz="1200" dirty="0"/>
              <a:t>A year later, he was appointed by the United Nations Development Programme as a Goodwill Ambassador.</a:t>
            </a:r>
          </a:p>
          <a:p>
            <a:r>
              <a:rPr lang="en-GB" sz="1200" dirty="0"/>
              <a:t>In 2009, he donated a $3 million to the construction of a hospital in his hometown of Abidjan and a year later his peace and charity work led him to being named one of the </a:t>
            </a:r>
            <a:r>
              <a:rPr lang="en-GB" sz="1200" dirty="0">
                <a:hlinkClick r:id="rId3"/>
              </a:rPr>
              <a:t>world's 100 most influential people by Time Magazine.</a:t>
            </a:r>
            <a:endParaRPr lang="en-GB" sz="1200" dirty="0"/>
          </a:p>
          <a:p>
            <a:endParaRPr lang="en-GB" sz="1200" dirty="0"/>
          </a:p>
          <a:p>
            <a:r>
              <a:rPr lang="en-GB" sz="1200" b="1" i="0" kern="1200" dirty="0">
                <a:solidFill>
                  <a:schemeClr val="tx1"/>
                </a:solidFill>
                <a:effectLst/>
                <a:latin typeface="+mn-lt"/>
                <a:ea typeface="+mn-ea"/>
                <a:cs typeface="+mn-cs"/>
              </a:rPr>
              <a:t>MARVIN SORDELL</a:t>
            </a:r>
            <a:br>
              <a:rPr lang="en-GB" sz="1200" b="1"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Back in 2012, </a:t>
            </a:r>
            <a:r>
              <a:rPr lang="en-GB" sz="1200" b="0" i="0" kern="1200" dirty="0" err="1">
                <a:solidFill>
                  <a:schemeClr val="tx1"/>
                </a:solidFill>
                <a:effectLst/>
                <a:latin typeface="+mn-lt"/>
                <a:ea typeface="+mn-ea"/>
                <a:cs typeface="+mn-cs"/>
              </a:rPr>
              <a:t>Sordell</a:t>
            </a:r>
            <a:r>
              <a:rPr lang="en-GB" sz="1200" b="0" i="0" kern="1200" dirty="0">
                <a:solidFill>
                  <a:schemeClr val="tx1"/>
                </a:solidFill>
                <a:effectLst/>
                <a:latin typeface="+mn-lt"/>
                <a:ea typeface="+mn-ea"/>
                <a:cs typeface="+mn-cs"/>
              </a:rPr>
              <a:t> was seen as England’s next big striker, but like so many, the teenager struggled to live up to the great expectations. He now plays his football for Burton Albion in the Championship, where he’s happier and free to work on his important off-the-pitch interests. These include </a:t>
            </a:r>
            <a:r>
              <a:rPr lang="en-GB" sz="1200" b="0" i="0" u="none" strike="noStrike" kern="1200" dirty="0">
                <a:solidFill>
                  <a:schemeClr val="tx1"/>
                </a:solidFill>
                <a:effectLst/>
                <a:latin typeface="+mn-lt"/>
                <a:ea typeface="+mn-ea"/>
                <a:cs typeface="+mn-cs"/>
                <a:hlinkClick r:id="rId4"/>
              </a:rPr>
              <a:t>poetry</a:t>
            </a:r>
            <a:r>
              <a:rPr lang="en-GB" sz="1200" b="0" i="0" kern="1200" dirty="0">
                <a:solidFill>
                  <a:schemeClr val="tx1"/>
                </a:solidFill>
                <a:effectLst/>
                <a:latin typeface="+mn-lt"/>
                <a:ea typeface="+mn-ea"/>
                <a:cs typeface="+mn-cs"/>
              </a:rPr>
              <a:t> and writing and </a:t>
            </a:r>
            <a:r>
              <a:rPr lang="en-GB" sz="1200" b="0" i="0" u="none" strike="noStrike" kern="1200" dirty="0">
                <a:solidFill>
                  <a:schemeClr val="tx1"/>
                </a:solidFill>
                <a:effectLst/>
                <a:latin typeface="+mn-lt"/>
                <a:ea typeface="+mn-ea"/>
                <a:cs typeface="+mn-cs"/>
                <a:hlinkClick r:id="rId5"/>
              </a:rPr>
              <a:t>campaigning for better mental health support in football</a:t>
            </a:r>
            <a:r>
              <a:rPr lang="en-GB" sz="1200" b="0" i="0" kern="1200" dirty="0">
                <a:solidFill>
                  <a:schemeClr val="tx1"/>
                </a:solidFill>
                <a:effectLst/>
                <a:latin typeface="+mn-lt"/>
                <a:ea typeface="+mn-ea"/>
                <a:cs typeface="+mn-cs"/>
              </a:rPr>
              <a:t>.</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PAUL SCHOLES</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Manchester United and England midfielder</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1993-2004</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He made 718 appearances for United and earned 66 caps for England and in that illustrious career he won the Treble, 11 Premier League titles, three FA Cups and two UEFA Champions League medals.</a:t>
            </a:r>
          </a:p>
          <a:p>
            <a:r>
              <a:rPr lang="en-GB" sz="1200" b="0" i="0" kern="1200" dirty="0">
                <a:solidFill>
                  <a:schemeClr val="tx1"/>
                </a:solidFill>
                <a:effectLst/>
                <a:latin typeface="+mn-lt"/>
                <a:ea typeface="+mn-ea"/>
                <a:cs typeface="+mn-cs"/>
              </a:rPr>
              <a:t>However, after every football match, he returned home to his family, avoiding nightclubs and the paparazzi, to be with his wife Claire and three children – </a:t>
            </a:r>
            <a:r>
              <a:rPr lang="en-GB" sz="1200" b="0" i="0" u="none" strike="noStrike" kern="1200" dirty="0">
                <a:solidFill>
                  <a:schemeClr val="tx1"/>
                </a:solidFill>
                <a:effectLst/>
                <a:latin typeface="+mn-lt"/>
                <a:ea typeface="+mn-ea"/>
                <a:cs typeface="+mn-cs"/>
                <a:hlinkClick r:id="rId6"/>
              </a:rPr>
              <a:t>the youngest of whom is autistic.</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his autobiography </a:t>
            </a:r>
            <a:r>
              <a:rPr lang="en-GB" sz="1200" b="0" i="0" u="none" strike="noStrike" kern="1200" dirty="0">
                <a:solidFill>
                  <a:schemeClr val="tx1"/>
                </a:solidFill>
                <a:effectLst/>
                <a:latin typeface="+mn-lt"/>
                <a:ea typeface="+mn-ea"/>
                <a:cs typeface="+mn-cs"/>
                <a:hlinkClick r:id="rId7"/>
              </a:rPr>
              <a:t>Scholes: My Story</a:t>
            </a:r>
            <a:r>
              <a:rPr lang="en-GB" sz="1200" b="0" i="0" kern="1200" dirty="0">
                <a:solidFill>
                  <a:schemeClr val="tx1"/>
                </a:solidFill>
                <a:effectLst/>
                <a:latin typeface="+mn-lt"/>
                <a:ea typeface="+mn-ea"/>
                <a:cs typeface="+mn-cs"/>
              </a:rPr>
              <a:t>, Paul </a:t>
            </a:r>
            <a:r>
              <a:rPr lang="en-GB" sz="1200" b="0" i="0" kern="1200" dirty="0" err="1">
                <a:solidFill>
                  <a:schemeClr val="tx1"/>
                </a:solidFill>
                <a:effectLst/>
                <a:latin typeface="+mn-lt"/>
                <a:ea typeface="+mn-ea"/>
                <a:cs typeface="+mn-cs"/>
              </a:rPr>
              <a:t>wrote:"Aiden</a:t>
            </a:r>
            <a:r>
              <a:rPr lang="en-GB" sz="1200" b="0" i="0" kern="1200" dirty="0">
                <a:solidFill>
                  <a:schemeClr val="tx1"/>
                </a:solidFill>
                <a:effectLst/>
                <a:latin typeface="+mn-lt"/>
                <a:ea typeface="+mn-ea"/>
                <a:cs typeface="+mn-cs"/>
              </a:rPr>
              <a:t> suffers from </a:t>
            </a:r>
            <a:r>
              <a:rPr lang="en-GB" sz="1200" b="0" i="0" u="none" strike="noStrike" kern="1200" dirty="0" err="1">
                <a:solidFill>
                  <a:schemeClr val="tx1"/>
                </a:solidFill>
                <a:effectLst/>
                <a:latin typeface="+mn-lt"/>
                <a:ea typeface="+mn-ea"/>
                <a:cs typeface="+mn-cs"/>
                <a:hlinkClick r:id="rId8"/>
              </a:rPr>
              <a:t>autism</a:t>
            </a:r>
            <a:r>
              <a:rPr lang="en-GB" sz="1200" b="0" i="0" kern="1200" dirty="0" err="1">
                <a:solidFill>
                  <a:schemeClr val="tx1"/>
                </a:solidFill>
                <a:effectLst/>
                <a:latin typeface="+mn-lt"/>
                <a:ea typeface="+mn-ea"/>
                <a:cs typeface="+mn-cs"/>
              </a:rPr>
              <a:t>and</a:t>
            </a:r>
            <a:r>
              <a:rPr lang="en-GB" sz="1200" b="0" i="0" kern="1200" dirty="0">
                <a:solidFill>
                  <a:schemeClr val="tx1"/>
                </a:solidFill>
                <a:effectLst/>
                <a:latin typeface="+mn-lt"/>
                <a:ea typeface="+mn-ea"/>
                <a:cs typeface="+mn-cs"/>
              </a:rPr>
              <a:t> has quite severe learning difficulties, so he can't take part in most sports at the moment, though he does absolutely love his swimming.</a:t>
            </a:r>
          </a:p>
          <a:p>
            <a:r>
              <a:rPr lang="en-GB" sz="1200" b="0" i="0" kern="1200" dirty="0">
                <a:solidFill>
                  <a:schemeClr val="tx1"/>
                </a:solidFill>
                <a:effectLst/>
                <a:latin typeface="+mn-lt"/>
                <a:ea typeface="+mn-ea"/>
                <a:cs typeface="+mn-cs"/>
              </a:rPr>
              <a:t>"He seems in his element when he is in the pool, he's a real water baby and it's wonderful that he's got that to enjoy.</a:t>
            </a:r>
          </a:p>
          <a:p>
            <a:r>
              <a:rPr lang="en-GB" sz="1200" b="0" i="0" kern="1200" dirty="0">
                <a:solidFill>
                  <a:schemeClr val="tx1"/>
                </a:solidFill>
                <a:effectLst/>
                <a:latin typeface="+mn-lt"/>
                <a:ea typeface="+mn-ea"/>
                <a:cs typeface="+mn-cs"/>
              </a:rPr>
              <a:t>"We hope his condition improves but we're not banking on it, just doing everything we can to make sure he has a happy life. He has a load of people trying to help him, speech and play therapists for example.</a:t>
            </a:r>
          </a:p>
          <a:p>
            <a:r>
              <a:rPr lang="en-GB" sz="1200" b="0" i="0" kern="1200" dirty="0">
                <a:solidFill>
                  <a:schemeClr val="tx1"/>
                </a:solidFill>
                <a:effectLst/>
                <a:latin typeface="+mn-lt"/>
                <a:ea typeface="+mn-ea"/>
                <a:cs typeface="+mn-cs"/>
              </a:rPr>
              <a:t>"Aiden's in his own little world, and it is some consolation that he does seem content with it."</a:t>
            </a:r>
          </a:p>
          <a:p>
            <a:r>
              <a:rPr lang="en-GB" sz="1200" b="0" i="0" kern="1200" dirty="0">
                <a:solidFill>
                  <a:schemeClr val="tx1"/>
                </a:solidFill>
                <a:effectLst/>
                <a:latin typeface="+mn-lt"/>
                <a:ea typeface="+mn-ea"/>
                <a:cs typeface="+mn-cs"/>
              </a:rPr>
              <a:t>One of the greatest footballers of his generation – and a brilliant dad.</a:t>
            </a:r>
          </a:p>
          <a:p>
            <a:endParaRPr lang="en-GB" sz="1200" dirty="0"/>
          </a:p>
          <a:p>
            <a:endParaRPr lang="en-GB" sz="1200" dirty="0"/>
          </a:p>
        </p:txBody>
      </p:sp>
      <p:sp>
        <p:nvSpPr>
          <p:cNvPr id="4" name="Slide Number Placeholder 3"/>
          <p:cNvSpPr>
            <a:spLocks noGrp="1"/>
          </p:cNvSpPr>
          <p:nvPr>
            <p:ph type="sldNum" sz="quarter" idx="10"/>
          </p:nvPr>
        </p:nvSpPr>
        <p:spPr/>
        <p:txBody>
          <a:bodyPr/>
          <a:lstStyle/>
          <a:p>
            <a:fld id="{D8B1A029-17D5-4BDF-A530-870AD8936533}" type="slidenum">
              <a:rPr lang="en-GB" smtClean="0"/>
              <a:t>9</a:t>
            </a:fld>
            <a:endParaRPr lang="en-GB"/>
          </a:p>
        </p:txBody>
      </p:sp>
    </p:spTree>
    <p:extLst>
      <p:ext uri="{BB962C8B-B14F-4D97-AF65-F5344CB8AC3E}">
        <p14:creationId xmlns:p14="http://schemas.microsoft.com/office/powerpoint/2010/main" val="12328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3607" y="1603198"/>
            <a:ext cx="9503144" cy="5108713"/>
          </a:xfrm>
          <a:prstGeom prst="rect">
            <a:avLst/>
          </a:prstGeom>
        </p:spPr>
        <p:txBody>
          <a:bodyPr lIns="91371" tIns="45686" rIns="91371" bIns="45686">
            <a:normAutofit/>
          </a:bodyPr>
          <a:lstStyle>
            <a:lvl1pPr marL="285538" indent="-285538" algn="l">
              <a:buFont typeface="Arial" panose="020B0604020202020204" pitchFamily="34" charset="0"/>
              <a:buChar char="•"/>
              <a:defRPr sz="2400" baseline="0">
                <a:solidFill>
                  <a:srgbClr val="000090"/>
                </a:solidFill>
                <a:latin typeface="+mn-lt"/>
              </a:defRPr>
            </a:lvl1pPr>
            <a:lvl2pPr marL="503598" indent="0" algn="ctr">
              <a:buNone/>
              <a:defRPr sz="2200"/>
            </a:lvl2pPr>
            <a:lvl3pPr marL="1007195" indent="0" algn="ctr">
              <a:buNone/>
              <a:defRPr sz="1900"/>
            </a:lvl3pPr>
            <a:lvl4pPr marL="1510793" indent="0" algn="ctr">
              <a:buNone/>
              <a:defRPr sz="1700"/>
            </a:lvl4pPr>
            <a:lvl5pPr marL="2014390" indent="0" algn="ctr">
              <a:buNone/>
              <a:defRPr sz="1700"/>
            </a:lvl5pPr>
            <a:lvl6pPr marL="2517990" indent="0" algn="ctr">
              <a:buNone/>
              <a:defRPr sz="1700"/>
            </a:lvl6pPr>
            <a:lvl7pPr marL="3021585" indent="0" algn="ctr">
              <a:buNone/>
              <a:defRPr sz="1700"/>
            </a:lvl7pPr>
            <a:lvl8pPr marL="3525184" indent="0" algn="ctr">
              <a:buNone/>
              <a:defRPr sz="1700"/>
            </a:lvl8pPr>
            <a:lvl9pPr marL="4028782" indent="0" algn="ctr">
              <a:buNone/>
              <a:defRPr sz="1700"/>
            </a:lvl9pPr>
          </a:lstStyle>
          <a:p>
            <a:r>
              <a:rPr lang="en-US" dirty="0"/>
              <a:t>Body text – Calibri body, no smaller than point size 18</a:t>
            </a:r>
          </a:p>
        </p:txBody>
      </p:sp>
      <p:sp>
        <p:nvSpPr>
          <p:cNvPr id="5" name="Footer Placeholder 4"/>
          <p:cNvSpPr>
            <a:spLocks noGrp="1"/>
          </p:cNvSpPr>
          <p:nvPr>
            <p:ph type="ftr" sz="quarter" idx="11"/>
          </p:nvPr>
        </p:nvSpPr>
        <p:spPr>
          <a:xfrm>
            <a:off x="543392" y="6808291"/>
            <a:ext cx="6580307" cy="402483"/>
          </a:xfrm>
          <a:prstGeom prst="rect">
            <a:avLst/>
          </a:prstGeom>
        </p:spPr>
        <p:txBody>
          <a:bodyPr/>
          <a:lstStyle>
            <a:lvl1pPr>
              <a:defRPr>
                <a:solidFill>
                  <a:srgbClr val="000090"/>
                </a:solidFill>
              </a:defRPr>
            </a:lvl1pPr>
          </a:lstStyle>
          <a:p>
            <a:r>
              <a:rPr lang="en-GB"/>
              <a:t>literacytrust.org.uk</a:t>
            </a:r>
            <a:endParaRPr lang="en-GB" dirty="0"/>
          </a:p>
        </p:txBody>
      </p:sp>
    </p:spTree>
    <p:extLst>
      <p:ext uri="{BB962C8B-B14F-4D97-AF65-F5344CB8AC3E}">
        <p14:creationId xmlns:p14="http://schemas.microsoft.com/office/powerpoint/2010/main" val="34071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here</a:t>
            </a:r>
            <a:endParaRPr lang="en-GB" dirty="0"/>
          </a:p>
        </p:txBody>
      </p:sp>
      <p:sp>
        <p:nvSpPr>
          <p:cNvPr id="3" name="Date Placeholder 2"/>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182548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428954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545019" y="1089026"/>
            <a:ext cx="5413375" cy="5372100"/>
          </a:xfrm>
        </p:spPr>
        <p:txBody>
          <a:bodyPr/>
          <a:lstStyle>
            <a:lvl1pPr marL="0" indent="0">
              <a:buNone/>
              <a:defRPr sz="3200"/>
            </a:lvl1pPr>
            <a:lvl2pPr marL="456858" indent="0">
              <a:buNone/>
              <a:defRPr sz="2900"/>
            </a:lvl2pPr>
            <a:lvl3pPr marL="913721" indent="0">
              <a:buNone/>
              <a:defRPr sz="2400"/>
            </a:lvl3pPr>
            <a:lvl4pPr marL="1370582" indent="0">
              <a:buNone/>
              <a:defRPr sz="2100"/>
            </a:lvl4pPr>
            <a:lvl5pPr marL="1827443" indent="0">
              <a:buNone/>
              <a:defRPr sz="2100"/>
            </a:lvl5pPr>
            <a:lvl6pPr marL="2284304" indent="0">
              <a:buNone/>
              <a:defRPr sz="2100"/>
            </a:lvl6pPr>
            <a:lvl7pPr marL="2741164" indent="0">
              <a:buNone/>
              <a:defRPr sz="2100"/>
            </a:lvl7pPr>
            <a:lvl8pPr marL="3198027" indent="0">
              <a:buNone/>
              <a:defRPr sz="2100"/>
            </a:lvl8pPr>
            <a:lvl9pPr marL="3654887" indent="0">
              <a:buNone/>
              <a:defRPr sz="2100"/>
            </a:lvl9pPr>
          </a:lstStyle>
          <a:p>
            <a:endParaRPr lang="en-GB"/>
          </a:p>
        </p:txBody>
      </p:sp>
      <p:sp>
        <p:nvSpPr>
          <p:cNvPr id="4" name="Text Placeholder 3"/>
          <p:cNvSpPr>
            <a:spLocks noGrp="1"/>
          </p:cNvSpPr>
          <p:nvPr>
            <p:ph type="body" sz="half" idx="2"/>
          </p:nvPr>
        </p:nvSpPr>
        <p:spPr>
          <a:xfrm>
            <a:off x="736600" y="2268538"/>
            <a:ext cx="3448050" cy="4200525"/>
          </a:xfrm>
        </p:spPr>
        <p:txBody>
          <a:bodyPr/>
          <a:lstStyle>
            <a:lvl1pPr marL="0" indent="0">
              <a:buNone/>
              <a:defRPr sz="1600"/>
            </a:lvl1pPr>
            <a:lvl2pPr marL="456858" indent="0">
              <a:buNone/>
              <a:defRPr sz="1400"/>
            </a:lvl2pPr>
            <a:lvl3pPr marL="913721" indent="0">
              <a:buNone/>
              <a:defRPr sz="1300"/>
            </a:lvl3pPr>
            <a:lvl4pPr marL="1370582" indent="0">
              <a:buNone/>
              <a:defRPr sz="1000"/>
            </a:lvl4pPr>
            <a:lvl5pPr marL="1827443" indent="0">
              <a:buNone/>
              <a:defRPr sz="1000"/>
            </a:lvl5pPr>
            <a:lvl6pPr marL="2284304" indent="0">
              <a:buNone/>
              <a:defRPr sz="1000"/>
            </a:lvl6pPr>
            <a:lvl7pPr marL="2741164" indent="0">
              <a:buNone/>
              <a:defRPr sz="1000"/>
            </a:lvl7pPr>
            <a:lvl8pPr marL="3198027" indent="0">
              <a:buNone/>
              <a:defRPr sz="1000"/>
            </a:lvl8pPr>
            <a:lvl9pPr marL="3654887"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5248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11564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20" y="1805837"/>
            <a:ext cx="8018463" cy="2632075"/>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318020" y="4539511"/>
            <a:ext cx="8018463" cy="1825625"/>
          </a:xfrm>
          <a:prstGeom prst="rect">
            <a:avLst/>
          </a:prstGeom>
        </p:spPr>
        <p:txBody>
          <a:bodyPr/>
          <a:lstStyle>
            <a:lvl1pPr marL="0" indent="0" algn="ctr">
              <a:buNone/>
              <a:defRPr sz="2400"/>
            </a:lvl1pPr>
            <a:lvl2pPr marL="456858" indent="0" algn="ctr">
              <a:buNone/>
              <a:defRPr sz="2100"/>
            </a:lvl2pPr>
            <a:lvl3pPr marL="913721" indent="0" algn="ctr">
              <a:buNone/>
              <a:defRPr sz="1800"/>
            </a:lvl3pPr>
            <a:lvl4pPr marL="1370582" indent="0" algn="ctr">
              <a:buNone/>
              <a:defRPr sz="1600"/>
            </a:lvl4pPr>
            <a:lvl5pPr marL="1827443" indent="0" algn="ctr">
              <a:buNone/>
              <a:defRPr sz="1600"/>
            </a:lvl5pPr>
            <a:lvl6pPr marL="2284304" indent="0" algn="ctr">
              <a:buNone/>
              <a:defRPr sz="1600"/>
            </a:lvl6pPr>
            <a:lvl7pPr marL="2741164" indent="0" algn="ctr">
              <a:buNone/>
              <a:defRPr sz="1600"/>
            </a:lvl7pPr>
            <a:lvl8pPr marL="3198027" indent="0" algn="ctr">
              <a:buNone/>
              <a:defRPr sz="1600"/>
            </a:lvl8pPr>
            <a:lvl9pPr marL="3654887"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
        <p:nvSpPr>
          <p:cNvPr id="8" name="Title Placeholder 1"/>
          <p:cNvSpPr txBox="1">
            <a:spLocks/>
          </p:cNvSpPr>
          <p:nvPr userDrawn="1"/>
        </p:nvSpPr>
        <p:spPr>
          <a:xfrm>
            <a:off x="1553390" y="94515"/>
            <a:ext cx="9221787" cy="1460500"/>
          </a:xfrm>
          <a:prstGeom prst="rect">
            <a:avLst/>
          </a:prstGeom>
        </p:spPr>
        <p:txBody>
          <a:bodyPr vert="horz" lIns="91371" tIns="45686" rIns="91371" bIns="45686"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dirty="0"/>
              <a:t>Heading here</a:t>
            </a:r>
            <a:endParaRPr lang="en-GB" dirty="0"/>
          </a:p>
        </p:txBody>
      </p:sp>
    </p:spTree>
    <p:extLst>
      <p:ext uri="{BB962C8B-B14F-4D97-AF65-F5344CB8AC3E}">
        <p14:creationId xmlns:p14="http://schemas.microsoft.com/office/powerpoint/2010/main" val="289702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descr="football_hero_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568216" y="-1568217"/>
            <a:ext cx="7555379" cy="10691813"/>
          </a:xfrm>
          <a:prstGeom prst="rect">
            <a:avLst/>
          </a:prstGeom>
        </p:spPr>
      </p:pic>
      <p:sp>
        <p:nvSpPr>
          <p:cNvPr id="2" name="Rectangle 1"/>
          <p:cNvSpPr/>
          <p:nvPr userDrawn="1"/>
        </p:nvSpPr>
        <p:spPr>
          <a:xfrm>
            <a:off x="1881447" y="5597517"/>
            <a:ext cx="7109842" cy="938650"/>
          </a:xfrm>
          <a:prstGeom prst="rect">
            <a:avLst/>
          </a:prstGeom>
        </p:spPr>
        <p:txBody>
          <a:bodyPr wrap="square" lIns="91371" tIns="45686" rIns="91371" bIns="45686">
            <a:spAutoFit/>
          </a:bodyPr>
          <a:lstStyle/>
          <a:p>
            <a:pPr>
              <a:spcAft>
                <a:spcPts val="0"/>
              </a:spcAft>
              <a:tabLst>
                <a:tab pos="2863629" algn="ctr"/>
                <a:tab pos="5727260" algn="r"/>
              </a:tabLst>
            </a:pP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text © National Literacy Trust 2019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020 7587 1842   W: literacytrust.org.uk   Twitter: @</a:t>
            </a:r>
            <a:r>
              <a:rPr lang="en-GB" sz="13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Literacy_Trust</a:t>
            </a: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Facebook: </a:t>
            </a:r>
            <a:r>
              <a:rPr lang="en-GB" sz="13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nationalliteracytrust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National Literacy Trust is a registered charity no. 1116260 and a company limited by guarantee no. 5836486 registered in England and Wales  </a:t>
            </a:r>
            <a:b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 registered charity in Scotland no. SC042944. Registered address: 68 South Lambeth Road, London SW8 1RL.</a:t>
            </a:r>
            <a:endParaRPr lang="en-GB"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6064" y="2884375"/>
            <a:ext cx="1979680" cy="1979680"/>
          </a:xfrm>
          <a:prstGeom prst="rect">
            <a:avLst/>
          </a:prstGeom>
        </p:spPr>
      </p:pic>
      <p:sp>
        <p:nvSpPr>
          <p:cNvPr id="11" name="Rectangle 10"/>
          <p:cNvSpPr/>
          <p:nvPr userDrawn="1"/>
        </p:nvSpPr>
        <p:spPr>
          <a:xfrm>
            <a:off x="2008704" y="4578305"/>
            <a:ext cx="6674401" cy="1200329"/>
          </a:xfrm>
          <a:prstGeom prst="rect">
            <a:avLst/>
          </a:prstGeom>
        </p:spPr>
        <p:txBody>
          <a:bodyPr wrap="square" lIns="91371" tIns="45686" rIns="91371" bIns="45686">
            <a:spAutoFit/>
          </a:bodyPr>
          <a:lstStyle/>
          <a:p>
            <a:pPr algn="ctr"/>
            <a:r>
              <a:rPr lang="en-GB" sz="4800" b="1" spc="100" dirty="0">
                <a:solidFill>
                  <a:srgbClr val="000090"/>
                </a:solidFill>
                <a:latin typeface="+mn-lt"/>
              </a:rPr>
              <a:t>Thank you</a:t>
            </a:r>
            <a:r>
              <a:rPr lang="en-GB" b="1" dirty="0">
                <a:solidFill>
                  <a:srgbClr val="000090"/>
                </a:solidFill>
                <a:latin typeface="+mn-lt"/>
              </a:rPr>
              <a:t/>
            </a:r>
            <a:br>
              <a:rPr lang="en-GB" b="1" dirty="0">
                <a:solidFill>
                  <a:srgbClr val="000090"/>
                </a:solidFill>
                <a:latin typeface="+mn-lt"/>
              </a:rPr>
            </a:br>
            <a:endParaRPr lang="en-GB" sz="2400" spc="100" dirty="0">
              <a:solidFill>
                <a:srgbClr val="000090"/>
              </a:solidFill>
              <a:latin typeface="+mn-lt"/>
            </a:endParaRPr>
          </a:p>
        </p:txBody>
      </p:sp>
    </p:spTree>
    <p:extLst>
      <p:ext uri="{BB962C8B-B14F-4D97-AF65-F5344CB8AC3E}">
        <p14:creationId xmlns:p14="http://schemas.microsoft.com/office/powerpoint/2010/main" val="427839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9832" y="6888729"/>
            <a:ext cx="670946" cy="670946"/>
          </a:xfrm>
          <a:prstGeom prst="rect">
            <a:avLst/>
          </a:prstGeom>
        </p:spPr>
      </p:pic>
      <p:sp>
        <p:nvSpPr>
          <p:cNvPr id="4" name="Rectangle 3"/>
          <p:cNvSpPr/>
          <p:nvPr userDrawn="1"/>
        </p:nvSpPr>
        <p:spPr>
          <a:xfrm flipH="1">
            <a:off x="0" y="0"/>
            <a:ext cx="3139013" cy="7559675"/>
          </a:xfrm>
          <a:prstGeom prst="rect">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endParaRPr lang="en-GB"/>
          </a:p>
        </p:txBody>
      </p:sp>
      <p:sp>
        <p:nvSpPr>
          <p:cNvPr id="2" name="Rectangle 1"/>
          <p:cNvSpPr/>
          <p:nvPr userDrawn="1"/>
        </p:nvSpPr>
        <p:spPr>
          <a:xfrm>
            <a:off x="3389479" y="6166312"/>
            <a:ext cx="7109842" cy="938650"/>
          </a:xfrm>
          <a:prstGeom prst="rect">
            <a:avLst/>
          </a:prstGeom>
        </p:spPr>
        <p:txBody>
          <a:bodyPr wrap="square" lIns="91371" tIns="45686" rIns="91371" bIns="45686">
            <a:spAutoFit/>
          </a:bodyPr>
          <a:lstStyle/>
          <a:p>
            <a:pPr>
              <a:spcAft>
                <a:spcPts val="0"/>
              </a:spcAft>
              <a:tabLst>
                <a:tab pos="2863629" algn="ctr"/>
                <a:tab pos="5727260" algn="r"/>
              </a:tabLst>
            </a:pP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text © National Literacy </a:t>
            </a:r>
            <a:r>
              <a:rPr lang="en-GB"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Trust 2019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020 7587 1842   W: literacytrust.org.uk   Twitter: @</a:t>
            </a:r>
            <a:r>
              <a:rPr lang="en-GB" sz="13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Literacy_Trust</a:t>
            </a:r>
            <a:r>
              <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Facebook: </a:t>
            </a:r>
            <a:r>
              <a:rPr lang="en-GB" sz="13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nationalliteracytrust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3629" algn="ctr"/>
                <a:tab pos="5727260" algn="r"/>
              </a:tabLs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National Literacy Trust is a registered charity no. 1116260 and a company limited by guarantee no. 5836486 registered in England and Wales  </a:t>
            </a:r>
            <a:b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 registered charity in Scotland no. SC042944. Registered address: 68 South Lambeth Road, London SW8 1RL.</a:t>
            </a:r>
            <a:endParaRPr lang="en-GB"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666" y="481524"/>
            <a:ext cx="1979680" cy="1979680"/>
          </a:xfrm>
          <a:prstGeom prst="rect">
            <a:avLst/>
          </a:prstGeom>
        </p:spPr>
      </p:pic>
      <p:sp>
        <p:nvSpPr>
          <p:cNvPr id="11" name="Rectangle 10"/>
          <p:cNvSpPr/>
          <p:nvPr userDrawn="1"/>
        </p:nvSpPr>
        <p:spPr>
          <a:xfrm>
            <a:off x="3607206" y="1022128"/>
            <a:ext cx="6674401" cy="1200329"/>
          </a:xfrm>
          <a:prstGeom prst="rect">
            <a:avLst/>
          </a:prstGeom>
        </p:spPr>
        <p:txBody>
          <a:bodyPr wrap="square" lIns="91371" tIns="45686" rIns="91371" bIns="45686">
            <a:spAutoFit/>
          </a:bodyPr>
          <a:lstStyle/>
          <a:p>
            <a:r>
              <a:rPr lang="en-GB" sz="4800" b="1" spc="100" dirty="0">
                <a:solidFill>
                  <a:srgbClr val="E94C33"/>
                </a:solidFill>
                <a:latin typeface="+mn-lt"/>
              </a:rPr>
              <a:t>Thank you</a:t>
            </a:r>
            <a:r>
              <a:rPr lang="en-GB" b="1" dirty="0">
                <a:solidFill>
                  <a:srgbClr val="E94C33"/>
                </a:solidFill>
                <a:latin typeface="+mn-lt"/>
              </a:rPr>
              <a:t/>
            </a:r>
            <a:br>
              <a:rPr lang="en-GB" b="1" dirty="0">
                <a:solidFill>
                  <a:srgbClr val="E94C33"/>
                </a:solidFill>
                <a:latin typeface="+mn-lt"/>
              </a:rPr>
            </a:br>
            <a:endParaRPr lang="en-GB" sz="2400" spc="100" dirty="0">
              <a:solidFill>
                <a:srgbClr val="E94C33"/>
              </a:solidFill>
              <a:latin typeface="+mn-lt"/>
            </a:endParaRPr>
          </a:p>
        </p:txBody>
      </p:sp>
    </p:spTree>
    <p:extLst>
      <p:ext uri="{BB962C8B-B14F-4D97-AF65-F5344CB8AC3E}">
        <p14:creationId xmlns:p14="http://schemas.microsoft.com/office/powerpoint/2010/main" val="427839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20" y="1805837"/>
            <a:ext cx="8018463" cy="2632075"/>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318020" y="4539511"/>
            <a:ext cx="8018463" cy="1825625"/>
          </a:xfrm>
        </p:spPr>
        <p:txBody>
          <a:bodyPr/>
          <a:lstStyle>
            <a:lvl1pPr marL="0" indent="0" algn="ctr">
              <a:buNone/>
              <a:defRPr sz="2400"/>
            </a:lvl1pPr>
            <a:lvl2pPr marL="456858" indent="0" algn="ctr">
              <a:buNone/>
              <a:defRPr sz="2100"/>
            </a:lvl2pPr>
            <a:lvl3pPr marL="913721" indent="0" algn="ctr">
              <a:buNone/>
              <a:defRPr sz="1800"/>
            </a:lvl3pPr>
            <a:lvl4pPr marL="1370582" indent="0" algn="ctr">
              <a:buNone/>
              <a:defRPr sz="1600"/>
            </a:lvl4pPr>
            <a:lvl5pPr marL="1827443" indent="0" algn="ctr">
              <a:buNone/>
              <a:defRPr sz="1600"/>
            </a:lvl5pPr>
            <a:lvl6pPr marL="2284304" indent="0" algn="ctr">
              <a:buNone/>
              <a:defRPr sz="1600"/>
            </a:lvl6pPr>
            <a:lvl7pPr marL="2741164" indent="0" algn="ctr">
              <a:buNone/>
              <a:defRPr sz="1600"/>
            </a:lvl7pPr>
            <a:lvl8pPr marL="3198027" indent="0" algn="ctr">
              <a:buNone/>
              <a:defRPr sz="1600"/>
            </a:lvl8pPr>
            <a:lvl9pPr marL="3654887"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
        <p:nvSpPr>
          <p:cNvPr id="8" name="Title Placeholder 1"/>
          <p:cNvSpPr txBox="1">
            <a:spLocks/>
          </p:cNvSpPr>
          <p:nvPr userDrawn="1"/>
        </p:nvSpPr>
        <p:spPr>
          <a:xfrm>
            <a:off x="1553390" y="94515"/>
            <a:ext cx="9221787" cy="1460500"/>
          </a:xfrm>
          <a:prstGeom prst="rect">
            <a:avLst/>
          </a:prstGeom>
        </p:spPr>
        <p:txBody>
          <a:bodyPr vert="horz" lIns="91371" tIns="45686" rIns="91371" bIns="45686"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dirty="0"/>
              <a:t>Heading here</a:t>
            </a:r>
            <a:endParaRPr lang="en-GB" dirty="0"/>
          </a:p>
        </p:txBody>
      </p:sp>
    </p:spTree>
    <p:extLst>
      <p:ext uri="{BB962C8B-B14F-4D97-AF65-F5344CB8AC3E}">
        <p14:creationId xmlns:p14="http://schemas.microsoft.com/office/powerpoint/2010/main" val="289702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here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405895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9"/>
            <a:ext cx="9220200" cy="31448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30250" y="5059370"/>
            <a:ext cx="9220200" cy="1652587"/>
          </a:xfrm>
        </p:spPr>
        <p:txBody>
          <a:bodyPr/>
          <a:lstStyle>
            <a:lvl1pPr marL="0" indent="0">
              <a:buNone/>
              <a:defRPr sz="2400">
                <a:solidFill>
                  <a:schemeClr val="tx1">
                    <a:tint val="75000"/>
                  </a:schemeClr>
                </a:solidFill>
              </a:defRPr>
            </a:lvl1pPr>
            <a:lvl2pPr marL="456858" indent="0">
              <a:buNone/>
              <a:defRPr sz="2100">
                <a:solidFill>
                  <a:schemeClr val="tx1">
                    <a:tint val="75000"/>
                  </a:schemeClr>
                </a:solidFill>
              </a:defRPr>
            </a:lvl2pPr>
            <a:lvl3pPr marL="913721" indent="0">
              <a:buNone/>
              <a:defRPr sz="1800">
                <a:solidFill>
                  <a:schemeClr val="tx1">
                    <a:tint val="75000"/>
                  </a:schemeClr>
                </a:solidFill>
              </a:defRPr>
            </a:lvl3pPr>
            <a:lvl4pPr marL="1370582" indent="0">
              <a:buNone/>
              <a:defRPr sz="1600">
                <a:solidFill>
                  <a:schemeClr val="tx1">
                    <a:tint val="75000"/>
                  </a:schemeClr>
                </a:solidFill>
              </a:defRPr>
            </a:lvl4pPr>
            <a:lvl5pPr marL="1827443" indent="0">
              <a:buNone/>
              <a:defRPr sz="1600">
                <a:solidFill>
                  <a:schemeClr val="tx1">
                    <a:tint val="75000"/>
                  </a:schemeClr>
                </a:solidFill>
              </a:defRPr>
            </a:lvl5pPr>
            <a:lvl6pPr marL="2284304" indent="0">
              <a:buNone/>
              <a:defRPr sz="1600">
                <a:solidFill>
                  <a:schemeClr val="tx1">
                    <a:tint val="75000"/>
                  </a:schemeClr>
                </a:solidFill>
              </a:defRPr>
            </a:lvl6pPr>
            <a:lvl7pPr marL="2741164" indent="0">
              <a:buNone/>
              <a:defRPr sz="1600">
                <a:solidFill>
                  <a:schemeClr val="tx1">
                    <a:tint val="75000"/>
                  </a:schemeClr>
                </a:solidFill>
              </a:defRPr>
            </a:lvl7pPr>
            <a:lvl8pPr marL="3198027" indent="0">
              <a:buNone/>
              <a:defRPr sz="1600">
                <a:solidFill>
                  <a:schemeClr val="tx1">
                    <a:tint val="75000"/>
                  </a:schemeClr>
                </a:solidFill>
              </a:defRPr>
            </a:lvl8pPr>
            <a:lvl9pPr marL="365488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
        <p:nvSpPr>
          <p:cNvPr id="7" name="Title Placeholder 1"/>
          <p:cNvSpPr txBox="1">
            <a:spLocks/>
          </p:cNvSpPr>
          <p:nvPr userDrawn="1"/>
        </p:nvSpPr>
        <p:spPr>
          <a:xfrm>
            <a:off x="1553390" y="94515"/>
            <a:ext cx="9221787" cy="1460500"/>
          </a:xfrm>
          <a:prstGeom prst="rect">
            <a:avLst/>
          </a:prstGeom>
        </p:spPr>
        <p:txBody>
          <a:bodyPr vert="horz" lIns="91371" tIns="45686" rIns="91371" bIns="45686"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dirty="0"/>
              <a:t>Heading here</a:t>
            </a:r>
            <a:endParaRPr lang="en-GB" dirty="0"/>
          </a:p>
        </p:txBody>
      </p:sp>
    </p:spTree>
    <p:extLst>
      <p:ext uri="{BB962C8B-B14F-4D97-AF65-F5344CB8AC3E}">
        <p14:creationId xmlns:p14="http://schemas.microsoft.com/office/powerpoint/2010/main" val="358730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here</a:t>
            </a:r>
            <a:endParaRPr lang="en-GB" dirty="0"/>
          </a:p>
        </p:txBody>
      </p:sp>
      <p:sp>
        <p:nvSpPr>
          <p:cNvPr id="3" name="Content Placeholder 2"/>
          <p:cNvSpPr>
            <a:spLocks noGrp="1"/>
          </p:cNvSpPr>
          <p:nvPr>
            <p:ph sz="half" idx="1"/>
          </p:nvPr>
        </p:nvSpPr>
        <p:spPr>
          <a:xfrm>
            <a:off x="735015" y="2012954"/>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21314" y="2012954"/>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403297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0029" y="115889"/>
            <a:ext cx="9221788" cy="1460500"/>
          </a:xfrm>
        </p:spPr>
        <p:txBody>
          <a:bodyPr/>
          <a:lstStyle/>
          <a:p>
            <a:r>
              <a:rPr lang="en-US" dirty="0"/>
              <a:t>Heading here</a:t>
            </a:r>
            <a:endParaRPr lang="en-GB" dirty="0"/>
          </a:p>
        </p:txBody>
      </p:sp>
      <p:sp>
        <p:nvSpPr>
          <p:cNvPr id="3" name="Text Placeholder 2"/>
          <p:cNvSpPr>
            <a:spLocks noGrp="1"/>
          </p:cNvSpPr>
          <p:nvPr>
            <p:ph type="body" idx="1"/>
          </p:nvPr>
        </p:nvSpPr>
        <p:spPr>
          <a:xfrm>
            <a:off x="736600" y="1852613"/>
            <a:ext cx="4522788" cy="908049"/>
          </a:xfrm>
        </p:spPr>
        <p:txBody>
          <a:bodyPr anchor="b"/>
          <a:lstStyle>
            <a:lvl1pPr marL="0" indent="0">
              <a:buNone/>
              <a:defRPr sz="2400" b="1"/>
            </a:lvl1pPr>
            <a:lvl2pPr marL="456858" indent="0">
              <a:buNone/>
              <a:defRPr sz="2100" b="1"/>
            </a:lvl2pPr>
            <a:lvl3pPr marL="913721" indent="0">
              <a:buNone/>
              <a:defRPr sz="1800" b="1"/>
            </a:lvl3pPr>
            <a:lvl4pPr marL="1370582" indent="0">
              <a:buNone/>
              <a:defRPr sz="1600" b="1"/>
            </a:lvl4pPr>
            <a:lvl5pPr marL="1827443" indent="0">
              <a:buNone/>
              <a:defRPr sz="1600" b="1"/>
            </a:lvl5pPr>
            <a:lvl6pPr marL="2284304" indent="0">
              <a:buNone/>
              <a:defRPr sz="1600" b="1"/>
            </a:lvl6pPr>
            <a:lvl7pPr marL="2741164" indent="0">
              <a:buNone/>
              <a:defRPr sz="1600" b="1"/>
            </a:lvl7pPr>
            <a:lvl8pPr marL="3198027" indent="0">
              <a:buNone/>
              <a:defRPr sz="1600" b="1"/>
            </a:lvl8pPr>
            <a:lvl9pPr marL="3654887"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5"/>
            <a:ext cx="4522788" cy="4062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3382" y="1852613"/>
            <a:ext cx="4545013" cy="908049"/>
          </a:xfrm>
        </p:spPr>
        <p:txBody>
          <a:bodyPr anchor="b"/>
          <a:lstStyle>
            <a:lvl1pPr marL="0" indent="0">
              <a:buNone/>
              <a:defRPr sz="2400" b="1"/>
            </a:lvl1pPr>
            <a:lvl2pPr marL="456858" indent="0">
              <a:buNone/>
              <a:defRPr sz="2100" b="1"/>
            </a:lvl2pPr>
            <a:lvl3pPr marL="913721" indent="0">
              <a:buNone/>
              <a:defRPr sz="1800" b="1"/>
            </a:lvl3pPr>
            <a:lvl4pPr marL="1370582" indent="0">
              <a:buNone/>
              <a:defRPr sz="1600" b="1"/>
            </a:lvl4pPr>
            <a:lvl5pPr marL="1827443" indent="0">
              <a:buNone/>
              <a:defRPr sz="1600" b="1"/>
            </a:lvl5pPr>
            <a:lvl6pPr marL="2284304" indent="0">
              <a:buNone/>
              <a:defRPr sz="1600" b="1"/>
            </a:lvl6pPr>
            <a:lvl7pPr marL="2741164" indent="0">
              <a:buNone/>
              <a:defRPr sz="1600" b="1"/>
            </a:lvl7pPr>
            <a:lvl8pPr marL="3198027" indent="0">
              <a:buNone/>
              <a:defRPr sz="1600" b="1"/>
            </a:lvl8pPr>
            <a:lvl9pPr marL="36548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82" y="2760665"/>
            <a:ext cx="4545013" cy="4062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35013" y="7007225"/>
            <a:ext cx="2405062" cy="401638"/>
          </a:xfrm>
          <a:prstGeom prst="rect">
            <a:avLst/>
          </a:prstGeom>
        </p:spPr>
        <p:txBody>
          <a:bodyPr lIns="91371" tIns="45686" rIns="91371" bIns="45686"/>
          <a:lstStyle/>
          <a:p>
            <a:fld id="{D68C3BEB-8B58-4BA0-B216-7CB3BD1BDCEF}" type="datetimeFigureOut">
              <a:rPr lang="en-GB" smtClean="0"/>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551738" y="7007225"/>
            <a:ext cx="2405062" cy="401638"/>
          </a:xfrm>
          <a:prstGeom prst="rect">
            <a:avLst/>
          </a:prstGeom>
        </p:spPr>
        <p:txBody>
          <a:bodyPr lIns="91371" tIns="45686" rIns="91371" bIns="45686"/>
          <a:lstStyle/>
          <a:p>
            <a:fld id="{A1C4951C-A732-4FE1-A8AE-E2807F926F94}" type="slidenum">
              <a:rPr lang="en-GB" smtClean="0"/>
              <a:t>‹#›</a:t>
            </a:fld>
            <a:endParaRPr lang="en-GB"/>
          </a:p>
        </p:txBody>
      </p:sp>
    </p:spTree>
    <p:extLst>
      <p:ext uri="{BB962C8B-B14F-4D97-AF65-F5344CB8AC3E}">
        <p14:creationId xmlns:p14="http://schemas.microsoft.com/office/powerpoint/2010/main" val="749107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 name="Picture 3" descr="football_hero_template.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1568216" y="-1568217"/>
            <a:ext cx="7555379" cy="10691813"/>
          </a:xfrm>
          <a:prstGeom prst="rect">
            <a:avLst/>
          </a:prstGeom>
        </p:spPr>
      </p:pic>
      <p:sp>
        <p:nvSpPr>
          <p:cNvPr id="5" name="Footer Placeholder 4"/>
          <p:cNvSpPr>
            <a:spLocks noGrp="1"/>
          </p:cNvSpPr>
          <p:nvPr>
            <p:ph type="ftr" sz="quarter" idx="3"/>
          </p:nvPr>
        </p:nvSpPr>
        <p:spPr>
          <a:xfrm>
            <a:off x="556621" y="6728924"/>
            <a:ext cx="6580307" cy="402483"/>
          </a:xfrm>
          <a:prstGeom prst="rect">
            <a:avLst/>
          </a:prstGeom>
        </p:spPr>
        <p:txBody>
          <a:bodyPr lIns="91371" tIns="45686" rIns="91371" bIns="45686"/>
          <a:lstStyle>
            <a:lvl1pPr>
              <a:defRPr>
                <a:solidFill>
                  <a:srgbClr val="000090"/>
                </a:solidFill>
              </a:defRPr>
            </a:lvl1pPr>
          </a:lstStyle>
          <a:p>
            <a:r>
              <a:rPr lang="en-GB" dirty="0" err="1"/>
              <a:t>literacytrust.org.uk</a:t>
            </a:r>
            <a:endParaRPr lang="en-GB" dirty="0"/>
          </a:p>
        </p:txBody>
      </p:sp>
      <p:sp>
        <p:nvSpPr>
          <p:cNvPr id="9" name="TextBox 8"/>
          <p:cNvSpPr txBox="1"/>
          <p:nvPr userDrawn="1"/>
        </p:nvSpPr>
        <p:spPr>
          <a:xfrm>
            <a:off x="9811280" y="6834738"/>
            <a:ext cx="880533" cy="369332"/>
          </a:xfrm>
          <a:prstGeom prst="rect">
            <a:avLst/>
          </a:prstGeom>
          <a:noFill/>
        </p:spPr>
        <p:txBody>
          <a:bodyPr wrap="square" lIns="91371" tIns="45686" rIns="91371" bIns="45686" rtlCol="0">
            <a:spAutoFit/>
          </a:bodyPr>
          <a:lstStyle/>
          <a:p>
            <a:fld id="{B5596399-3C9C-4D66-8F3B-BD15D0F6C26E}" type="slidenum">
              <a:rPr lang="en-GB" smtClean="0">
                <a:solidFill>
                  <a:srgbClr val="000090"/>
                </a:solidFill>
              </a:rPr>
              <a:t>‹#›</a:t>
            </a:fld>
            <a:endParaRPr lang="en-GB" dirty="0">
              <a:solidFill>
                <a:srgbClr val="000090"/>
              </a:solidFill>
            </a:endParaRPr>
          </a:p>
        </p:txBody>
      </p:sp>
    </p:spTree>
    <p:extLst>
      <p:ext uri="{BB962C8B-B14F-4D97-AF65-F5344CB8AC3E}">
        <p14:creationId xmlns:p14="http://schemas.microsoft.com/office/powerpoint/2010/main" val="1640386751"/>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Lst>
  <p:hf sldNum="0" hdr="0" dt="0"/>
  <p:txStyles>
    <p:titleStyle>
      <a:lvl1pPr algn="l" defTabSz="1007195"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1798" indent="-251798" algn="l" defTabSz="1007195"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5396" indent="-251798" algn="l" defTabSz="1007195"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8995" indent="-251798" algn="l" defTabSz="1007195"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62593"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4pPr>
      <a:lvl5pPr marL="2266191"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5pPr>
      <a:lvl6pPr marL="2769790"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6pPr>
      <a:lvl7pPr marL="3273386"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7pPr>
      <a:lvl8pPr marL="3776984"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8pPr>
      <a:lvl9pPr marL="4280582" indent="-251798" algn="l" defTabSz="1007195" rtl="0" eaLnBrk="1" latinLnBrk="0" hangingPunct="1">
        <a:lnSpc>
          <a:spcPct val="90000"/>
        </a:lnSpc>
        <a:spcBef>
          <a:spcPts val="551"/>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1007195" rtl="0" eaLnBrk="1" latinLnBrk="0" hangingPunct="1">
        <a:defRPr sz="1900" kern="1200">
          <a:solidFill>
            <a:schemeClr val="tx1"/>
          </a:solidFill>
          <a:latin typeface="+mn-lt"/>
          <a:ea typeface="+mn-ea"/>
          <a:cs typeface="+mn-cs"/>
        </a:defRPr>
      </a:lvl1pPr>
      <a:lvl2pPr marL="503598" algn="l" defTabSz="1007195" rtl="0" eaLnBrk="1" latinLnBrk="0" hangingPunct="1">
        <a:defRPr sz="1900" kern="1200">
          <a:solidFill>
            <a:schemeClr val="tx1"/>
          </a:solidFill>
          <a:latin typeface="+mn-lt"/>
          <a:ea typeface="+mn-ea"/>
          <a:cs typeface="+mn-cs"/>
        </a:defRPr>
      </a:lvl2pPr>
      <a:lvl3pPr marL="1007195" algn="l" defTabSz="1007195" rtl="0" eaLnBrk="1" latinLnBrk="0" hangingPunct="1">
        <a:defRPr sz="1900" kern="1200">
          <a:solidFill>
            <a:schemeClr val="tx1"/>
          </a:solidFill>
          <a:latin typeface="+mn-lt"/>
          <a:ea typeface="+mn-ea"/>
          <a:cs typeface="+mn-cs"/>
        </a:defRPr>
      </a:lvl3pPr>
      <a:lvl4pPr marL="1510793" algn="l" defTabSz="1007195" rtl="0" eaLnBrk="1" latinLnBrk="0" hangingPunct="1">
        <a:defRPr sz="1900" kern="1200">
          <a:solidFill>
            <a:schemeClr val="tx1"/>
          </a:solidFill>
          <a:latin typeface="+mn-lt"/>
          <a:ea typeface="+mn-ea"/>
          <a:cs typeface="+mn-cs"/>
        </a:defRPr>
      </a:lvl4pPr>
      <a:lvl5pPr marL="2014390" algn="l" defTabSz="1007195" rtl="0" eaLnBrk="1" latinLnBrk="0" hangingPunct="1">
        <a:defRPr sz="1900" kern="1200">
          <a:solidFill>
            <a:schemeClr val="tx1"/>
          </a:solidFill>
          <a:latin typeface="+mn-lt"/>
          <a:ea typeface="+mn-ea"/>
          <a:cs typeface="+mn-cs"/>
        </a:defRPr>
      </a:lvl5pPr>
      <a:lvl6pPr marL="2517990" algn="l" defTabSz="1007195" rtl="0" eaLnBrk="1" latinLnBrk="0" hangingPunct="1">
        <a:defRPr sz="1900" kern="1200">
          <a:solidFill>
            <a:schemeClr val="tx1"/>
          </a:solidFill>
          <a:latin typeface="+mn-lt"/>
          <a:ea typeface="+mn-ea"/>
          <a:cs typeface="+mn-cs"/>
        </a:defRPr>
      </a:lvl6pPr>
      <a:lvl7pPr marL="3021585" algn="l" defTabSz="1007195" rtl="0" eaLnBrk="1" latinLnBrk="0" hangingPunct="1">
        <a:defRPr sz="1900" kern="1200">
          <a:solidFill>
            <a:schemeClr val="tx1"/>
          </a:solidFill>
          <a:latin typeface="+mn-lt"/>
          <a:ea typeface="+mn-ea"/>
          <a:cs typeface="+mn-cs"/>
        </a:defRPr>
      </a:lvl7pPr>
      <a:lvl8pPr marL="3525184" algn="l" defTabSz="1007195" rtl="0" eaLnBrk="1" latinLnBrk="0" hangingPunct="1">
        <a:defRPr sz="1900" kern="1200">
          <a:solidFill>
            <a:schemeClr val="tx1"/>
          </a:solidFill>
          <a:latin typeface="+mn-lt"/>
          <a:ea typeface="+mn-ea"/>
          <a:cs typeface="+mn-cs"/>
        </a:defRPr>
      </a:lvl8pPr>
      <a:lvl9pPr marL="4028782" algn="l" defTabSz="100719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013" y="2012954"/>
            <a:ext cx="9221787" cy="4795838"/>
          </a:xfrm>
          <a:prstGeom prst="rect">
            <a:avLst/>
          </a:prstGeom>
        </p:spPr>
        <p:txBody>
          <a:bodyPr vert="horz" lIns="91371" tIns="45686" rIns="91371" bIns="45686"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735020" y="6964304"/>
            <a:ext cx="3608387" cy="401638"/>
          </a:xfrm>
          <a:prstGeom prst="rect">
            <a:avLst/>
          </a:prstGeom>
        </p:spPr>
        <p:txBody>
          <a:bodyPr vert="horz" lIns="91371" tIns="45686" rIns="91371" bIns="45686" rtlCol="0" anchor="ctr"/>
          <a:lstStyle>
            <a:lvl1pPr algn="ctr">
              <a:defRPr sz="1600">
                <a:solidFill>
                  <a:schemeClr val="tx1"/>
                </a:solidFill>
              </a:defRPr>
            </a:lvl1pPr>
          </a:lstStyle>
          <a:p>
            <a:pPr algn="l"/>
            <a:r>
              <a:rPr lang="en-GB" dirty="0"/>
              <a:t>nationaliteracytrust.org.uk</a:t>
            </a:r>
          </a:p>
        </p:txBody>
      </p:sp>
      <p:sp>
        <p:nvSpPr>
          <p:cNvPr id="7" name="Rectangle 6"/>
          <p:cNvSpPr/>
          <p:nvPr userDrawn="1"/>
        </p:nvSpPr>
        <p:spPr>
          <a:xfrm>
            <a:off x="0" y="-94706"/>
            <a:ext cx="10691813" cy="1550504"/>
          </a:xfrm>
          <a:prstGeom prst="rect">
            <a:avLst/>
          </a:prstGeom>
          <a:solidFill>
            <a:srgbClr val="E94C3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endParaRPr lang="en-GB"/>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0355" y="331683"/>
            <a:ext cx="882945" cy="880891"/>
          </a:xfrm>
          <a:prstGeom prst="rect">
            <a:avLst/>
          </a:prstGeom>
        </p:spPr>
      </p:pic>
      <p:sp>
        <p:nvSpPr>
          <p:cNvPr id="2" name="Title Placeholder 1"/>
          <p:cNvSpPr>
            <a:spLocks noGrp="1"/>
          </p:cNvSpPr>
          <p:nvPr>
            <p:ph type="title"/>
          </p:nvPr>
        </p:nvSpPr>
        <p:spPr>
          <a:xfrm>
            <a:off x="1553390" y="94515"/>
            <a:ext cx="9221787" cy="1460500"/>
          </a:xfrm>
          <a:prstGeom prst="rect">
            <a:avLst/>
          </a:prstGeom>
        </p:spPr>
        <p:txBody>
          <a:bodyPr vert="horz" lIns="91371" tIns="45686" rIns="91371" bIns="45686" rtlCol="0" anchor="ctr">
            <a:normAutofit/>
          </a:bodyPr>
          <a:lstStyle/>
          <a:p>
            <a:r>
              <a:rPr lang="en-US" dirty="0"/>
              <a:t>Heading here</a:t>
            </a:r>
            <a:endParaRPr lang="en-GB" dirty="0"/>
          </a:p>
        </p:txBody>
      </p:sp>
      <p:sp>
        <p:nvSpPr>
          <p:cNvPr id="9" name="TextBox 8"/>
          <p:cNvSpPr txBox="1"/>
          <p:nvPr userDrawn="1"/>
        </p:nvSpPr>
        <p:spPr>
          <a:xfrm>
            <a:off x="9125339" y="6964304"/>
            <a:ext cx="831462" cy="369332"/>
          </a:xfrm>
          <a:prstGeom prst="rect">
            <a:avLst/>
          </a:prstGeom>
          <a:noFill/>
        </p:spPr>
        <p:txBody>
          <a:bodyPr wrap="square" lIns="91371" tIns="45686" rIns="91371" bIns="45686" rtlCol="0">
            <a:spAutoFit/>
          </a:bodyPr>
          <a:lstStyle/>
          <a:p>
            <a:pPr algn="r"/>
            <a:fld id="{30946B27-D98A-4140-B12F-9BCAEFAAC5D1}" type="slidenum">
              <a:rPr lang="en-GB" smtClean="0">
                <a:solidFill>
                  <a:schemeClr val="tx1"/>
                </a:solidFill>
              </a:rPr>
              <a:pPr algn="r"/>
              <a:t>‹#›</a:t>
            </a:fld>
            <a:endParaRPr lang="en-GB" dirty="0">
              <a:solidFill>
                <a:schemeClr val="tx1"/>
              </a:solidFill>
            </a:endParaRPr>
          </a:p>
        </p:txBody>
      </p:sp>
    </p:spTree>
    <p:extLst>
      <p:ext uri="{BB962C8B-B14F-4D97-AF65-F5344CB8AC3E}">
        <p14:creationId xmlns:p14="http://schemas.microsoft.com/office/powerpoint/2010/main" val="52626454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Lst>
  <p:txStyles>
    <p:titleStyle>
      <a:lvl1pPr algn="l" defTabSz="913721"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431" indent="-228431" algn="l" defTabSz="913721"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290" indent="-228431" algn="l" defTabSz="91372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51" indent="-228431" algn="l" defTabSz="913721"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599013"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5874"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2735"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595"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6458"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3319" indent="-228431" algn="l" defTabSz="9137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21" rtl="0" eaLnBrk="1" latinLnBrk="0" hangingPunct="1">
        <a:defRPr sz="1800" kern="1200">
          <a:solidFill>
            <a:schemeClr val="tx1"/>
          </a:solidFill>
          <a:latin typeface="+mn-lt"/>
          <a:ea typeface="+mn-ea"/>
          <a:cs typeface="+mn-cs"/>
        </a:defRPr>
      </a:lvl1pPr>
      <a:lvl2pPr marL="456858" algn="l" defTabSz="913721" rtl="0" eaLnBrk="1" latinLnBrk="0" hangingPunct="1">
        <a:defRPr sz="1800" kern="1200">
          <a:solidFill>
            <a:schemeClr val="tx1"/>
          </a:solidFill>
          <a:latin typeface="+mn-lt"/>
          <a:ea typeface="+mn-ea"/>
          <a:cs typeface="+mn-cs"/>
        </a:defRPr>
      </a:lvl2pPr>
      <a:lvl3pPr marL="913721" algn="l" defTabSz="913721" rtl="0" eaLnBrk="1" latinLnBrk="0" hangingPunct="1">
        <a:defRPr sz="1800" kern="1200">
          <a:solidFill>
            <a:schemeClr val="tx1"/>
          </a:solidFill>
          <a:latin typeface="+mn-lt"/>
          <a:ea typeface="+mn-ea"/>
          <a:cs typeface="+mn-cs"/>
        </a:defRPr>
      </a:lvl3pPr>
      <a:lvl4pPr marL="1370582" algn="l" defTabSz="913721" rtl="0" eaLnBrk="1" latinLnBrk="0" hangingPunct="1">
        <a:defRPr sz="1800" kern="1200">
          <a:solidFill>
            <a:schemeClr val="tx1"/>
          </a:solidFill>
          <a:latin typeface="+mn-lt"/>
          <a:ea typeface="+mn-ea"/>
          <a:cs typeface="+mn-cs"/>
        </a:defRPr>
      </a:lvl4pPr>
      <a:lvl5pPr marL="1827443" algn="l" defTabSz="913721" rtl="0" eaLnBrk="1" latinLnBrk="0" hangingPunct="1">
        <a:defRPr sz="1800" kern="1200">
          <a:solidFill>
            <a:schemeClr val="tx1"/>
          </a:solidFill>
          <a:latin typeface="+mn-lt"/>
          <a:ea typeface="+mn-ea"/>
          <a:cs typeface="+mn-cs"/>
        </a:defRPr>
      </a:lvl5pPr>
      <a:lvl6pPr marL="2284304" algn="l" defTabSz="913721" rtl="0" eaLnBrk="1" latinLnBrk="0" hangingPunct="1">
        <a:defRPr sz="1800" kern="1200">
          <a:solidFill>
            <a:schemeClr val="tx1"/>
          </a:solidFill>
          <a:latin typeface="+mn-lt"/>
          <a:ea typeface="+mn-ea"/>
          <a:cs typeface="+mn-cs"/>
        </a:defRPr>
      </a:lvl6pPr>
      <a:lvl7pPr marL="2741164" algn="l" defTabSz="913721" rtl="0" eaLnBrk="1" latinLnBrk="0" hangingPunct="1">
        <a:defRPr sz="1800" kern="1200">
          <a:solidFill>
            <a:schemeClr val="tx1"/>
          </a:solidFill>
          <a:latin typeface="+mn-lt"/>
          <a:ea typeface="+mn-ea"/>
          <a:cs typeface="+mn-cs"/>
        </a:defRPr>
      </a:lvl7pPr>
      <a:lvl8pPr marL="3198027" algn="l" defTabSz="913721" rtl="0" eaLnBrk="1" latinLnBrk="0" hangingPunct="1">
        <a:defRPr sz="1800" kern="1200">
          <a:solidFill>
            <a:schemeClr val="tx1"/>
          </a:solidFill>
          <a:latin typeface="+mn-lt"/>
          <a:ea typeface="+mn-ea"/>
          <a:cs typeface="+mn-cs"/>
        </a:defRPr>
      </a:lvl8pPr>
      <a:lvl9pPr marL="3654887" algn="l" defTabSz="9137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15.png"/><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7273" y="751373"/>
            <a:ext cx="7357290" cy="1292652"/>
          </a:xfrm>
          <a:prstGeom prst="rect">
            <a:avLst/>
          </a:prstGeom>
        </p:spPr>
        <p:txBody>
          <a:bodyPr wrap="square" lIns="91371" tIns="45686" rIns="91371" bIns="45686">
            <a:spAutoFit/>
          </a:bodyPr>
          <a:lstStyle/>
          <a:p>
            <a:r>
              <a:rPr lang="en-GB" sz="5200" b="1" spc="109" dirty="0">
                <a:solidFill>
                  <a:srgbClr val="000090"/>
                </a:solidFill>
              </a:rPr>
              <a:t>We could be Heroes…</a:t>
            </a:r>
            <a:r>
              <a:rPr lang="en-GB" sz="1900" b="1" dirty="0">
                <a:solidFill>
                  <a:srgbClr val="000090"/>
                </a:solidFill>
                <a:latin typeface="Calibri Light" panose="020F0302020204030204"/>
              </a:rPr>
              <a:t/>
            </a:r>
            <a:br>
              <a:rPr lang="en-GB" sz="1900" b="1" dirty="0">
                <a:solidFill>
                  <a:srgbClr val="000090"/>
                </a:solidFill>
                <a:latin typeface="Calibri Light" panose="020F0302020204030204"/>
              </a:rPr>
            </a:br>
            <a:endParaRPr lang="en-GB" sz="2600" spc="109" dirty="0">
              <a:solidFill>
                <a:srgbClr val="000090"/>
              </a:solidFill>
              <a:latin typeface="Calibri Light" panose="020F0302020204030204"/>
            </a:endParaRPr>
          </a:p>
        </p:txBody>
      </p:sp>
      <p:sp>
        <p:nvSpPr>
          <p:cNvPr id="6" name="TextBox 5"/>
          <p:cNvSpPr txBox="1"/>
          <p:nvPr/>
        </p:nvSpPr>
        <p:spPr>
          <a:xfrm>
            <a:off x="643149" y="5680645"/>
            <a:ext cx="6376422" cy="1261874"/>
          </a:xfrm>
          <a:prstGeom prst="rect">
            <a:avLst/>
          </a:prstGeom>
          <a:noFill/>
        </p:spPr>
        <p:txBody>
          <a:bodyPr wrap="square" lIns="91371" tIns="45686" rIns="91371" bIns="45686" rtlCol="0">
            <a:spAutoFit/>
          </a:bodyPr>
          <a:lstStyle/>
          <a:p>
            <a:r>
              <a:rPr lang="en-GB" sz="1900" dirty="0">
                <a:solidFill>
                  <a:srgbClr val="000090"/>
                </a:solidFill>
              </a:rPr>
              <a:t>T: 020 7587 1842 </a:t>
            </a:r>
          </a:p>
          <a:p>
            <a:r>
              <a:rPr lang="en-GB" sz="1900" dirty="0">
                <a:solidFill>
                  <a:srgbClr val="000090"/>
                </a:solidFill>
              </a:rPr>
              <a:t>W: literacytrust.org.uk </a:t>
            </a:r>
          </a:p>
          <a:p>
            <a:r>
              <a:rPr lang="en-GB" sz="1900" dirty="0">
                <a:solidFill>
                  <a:srgbClr val="000090"/>
                </a:solidFill>
              </a:rPr>
              <a:t>Twitter: @</a:t>
            </a:r>
            <a:r>
              <a:rPr lang="en-GB" sz="1900" dirty="0" err="1">
                <a:solidFill>
                  <a:srgbClr val="000090"/>
                </a:solidFill>
              </a:rPr>
              <a:t>Literacy_Trust</a:t>
            </a:r>
            <a:endParaRPr lang="en-GB" sz="1900" dirty="0">
              <a:solidFill>
                <a:srgbClr val="000090"/>
              </a:solidFill>
            </a:endParaRPr>
          </a:p>
          <a:p>
            <a:r>
              <a:rPr lang="en-GB" sz="1900" dirty="0">
                <a:solidFill>
                  <a:srgbClr val="000090"/>
                </a:solidFill>
              </a:rPr>
              <a:t>Facebook: </a:t>
            </a:r>
            <a:r>
              <a:rPr lang="en-GB" sz="1900" dirty="0" err="1">
                <a:solidFill>
                  <a:srgbClr val="000090"/>
                </a:solidFill>
              </a:rPr>
              <a:t>nationalliteracytrust</a:t>
            </a:r>
            <a:endParaRPr lang="en-GB" sz="1900" dirty="0">
              <a:solidFill>
                <a:srgbClr val="00009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31" y="496924"/>
            <a:ext cx="1917262" cy="1917262"/>
          </a:xfrm>
          <a:prstGeom prst="rect">
            <a:avLst/>
          </a:prstGeom>
        </p:spPr>
      </p:pic>
      <p:sp>
        <p:nvSpPr>
          <p:cNvPr id="3" name="TextBox 2"/>
          <p:cNvSpPr txBox="1"/>
          <p:nvPr/>
        </p:nvSpPr>
        <p:spPr>
          <a:xfrm>
            <a:off x="2834194" y="4702146"/>
            <a:ext cx="5499298" cy="984816"/>
          </a:xfrm>
          <a:prstGeom prst="rect">
            <a:avLst/>
          </a:prstGeom>
          <a:noFill/>
        </p:spPr>
        <p:txBody>
          <a:bodyPr wrap="square" lIns="91371" tIns="45686" rIns="91371" bIns="45686" rtlCol="0">
            <a:spAutoFit/>
          </a:bodyPr>
          <a:lstStyle/>
          <a:p>
            <a:pPr algn="ctr"/>
            <a:r>
              <a:rPr lang="en-GB" sz="2900" dirty="0">
                <a:solidFill>
                  <a:srgbClr val="000090"/>
                </a:solidFill>
              </a:rPr>
              <a:t>KS2 Football Heroes Competition </a:t>
            </a:r>
            <a:br>
              <a:rPr lang="en-GB" sz="2900" dirty="0">
                <a:solidFill>
                  <a:srgbClr val="000090"/>
                </a:solidFill>
              </a:rPr>
            </a:br>
            <a:r>
              <a:rPr lang="en-GB" sz="2900" dirty="0">
                <a:solidFill>
                  <a:srgbClr val="000090"/>
                </a:solidFill>
              </a:rPr>
              <a:t>Teacher’s </a:t>
            </a:r>
            <a:r>
              <a:rPr lang="en-GB" sz="2900" dirty="0" err="1">
                <a:solidFill>
                  <a:srgbClr val="000090"/>
                </a:solidFill>
              </a:rPr>
              <a:t>Powerpoint</a:t>
            </a:r>
            <a:endParaRPr lang="en-GB" sz="2900" dirty="0">
              <a:solidFill>
                <a:srgbClr val="000090"/>
              </a:solidFill>
            </a:endParaRPr>
          </a:p>
        </p:txBody>
      </p:sp>
      <p:pic>
        <p:nvPicPr>
          <p:cNvPr id="2" name="Picture 1" descr="football_hero_cove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00" y="2394823"/>
            <a:ext cx="9115559" cy="2308819"/>
          </a:xfrm>
          <a:prstGeom prst="rect">
            <a:avLst/>
          </a:prstGeom>
        </p:spPr>
      </p:pic>
      <p:pic>
        <p:nvPicPr>
          <p:cNvPr id="8" name="Picture 7"/>
          <p:cNvPicPr>
            <a:picLocks noChangeAspect="1"/>
          </p:cNvPicPr>
          <p:nvPr/>
        </p:nvPicPr>
        <p:blipFill>
          <a:blip r:embed="rId5"/>
          <a:stretch>
            <a:fillRect/>
          </a:stretch>
        </p:blipFill>
        <p:spPr>
          <a:xfrm>
            <a:off x="8345510" y="5471353"/>
            <a:ext cx="1664080" cy="1433669"/>
          </a:xfrm>
          <a:prstGeom prst="rect">
            <a:avLst/>
          </a:prstGeom>
        </p:spPr>
      </p:pic>
      <p:pic>
        <p:nvPicPr>
          <p:cNvPr id="10" name="Picture 9"/>
          <p:cNvPicPr>
            <a:picLocks noChangeAspect="1"/>
          </p:cNvPicPr>
          <p:nvPr/>
        </p:nvPicPr>
        <p:blipFill>
          <a:blip r:embed="rId6"/>
          <a:stretch>
            <a:fillRect/>
          </a:stretch>
        </p:blipFill>
        <p:spPr>
          <a:xfrm>
            <a:off x="9336366" y="4757628"/>
            <a:ext cx="725696" cy="740210"/>
          </a:xfrm>
          <a:prstGeom prst="rect">
            <a:avLst/>
          </a:prstGeom>
        </p:spPr>
      </p:pic>
    </p:spTree>
    <p:extLst>
      <p:ext uri="{BB962C8B-B14F-4D97-AF65-F5344CB8AC3E}">
        <p14:creationId xmlns:p14="http://schemas.microsoft.com/office/powerpoint/2010/main" val="399458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02363" y="1352658"/>
            <a:ext cx="5887671" cy="5108713"/>
          </a:xfrm>
        </p:spPr>
        <p:txBody>
          <a:bodyPr>
            <a:normAutofit/>
          </a:bodyPr>
          <a:lstStyle/>
          <a:p>
            <a:pPr marL="0" indent="0">
              <a:buNone/>
            </a:pPr>
            <a:r>
              <a:rPr lang="en-GB" sz="3200" dirty="0"/>
              <a:t>Create your own hero profile</a:t>
            </a:r>
            <a:br>
              <a:rPr lang="en-GB" sz="3200" dirty="0"/>
            </a:br>
            <a:r>
              <a:rPr lang="en-GB" sz="3200" dirty="0"/>
              <a:t/>
            </a:r>
            <a:br>
              <a:rPr lang="en-GB" sz="3200" dirty="0"/>
            </a:br>
            <a:r>
              <a:rPr lang="en-GB" sz="3200" dirty="0"/>
              <a:t>&gt; Research </a:t>
            </a:r>
            <a:br>
              <a:rPr lang="en-GB" sz="3200" dirty="0"/>
            </a:br>
            <a:r>
              <a:rPr lang="en-GB" sz="3200" dirty="0"/>
              <a:t>&gt; Facts &amp; Stats </a:t>
            </a:r>
            <a:br>
              <a:rPr lang="en-GB" sz="3200" dirty="0"/>
            </a:br>
            <a:r>
              <a:rPr lang="en-GB" sz="3200" dirty="0"/>
              <a:t>&gt; Fascinating Facts </a:t>
            </a:r>
            <a:br>
              <a:rPr lang="en-GB" sz="3200" dirty="0"/>
            </a:br>
            <a:r>
              <a:rPr lang="en-GB" sz="3200" dirty="0"/>
              <a:t/>
            </a:r>
            <a:br>
              <a:rPr lang="en-GB" sz="3200" dirty="0"/>
            </a:br>
            <a:r>
              <a:rPr lang="en-GB" sz="3200" dirty="0"/>
              <a:t>             Pitch your Player … </a:t>
            </a:r>
            <a:br>
              <a:rPr lang="en-GB" sz="3200" dirty="0"/>
            </a:br>
            <a:r>
              <a:rPr lang="en-GB" sz="3200" dirty="0"/>
              <a:t>                          or</a:t>
            </a:r>
            <a:br>
              <a:rPr lang="en-GB" sz="3200" dirty="0"/>
            </a:br>
            <a:r>
              <a:rPr lang="en-GB" sz="3200" dirty="0"/>
              <a:t>      Let’s Hear it for your Hero  </a:t>
            </a:r>
            <a:br>
              <a:rPr lang="en-GB" sz="3200" dirty="0"/>
            </a:br>
            <a:r>
              <a:rPr lang="en-GB" sz="3200" dirty="0"/>
              <a:t/>
            </a:r>
            <a:br>
              <a:rPr lang="en-GB" sz="3200" dirty="0"/>
            </a:br>
            <a:r>
              <a:rPr lang="en-GB" sz="3200" dirty="0"/>
              <a:t>                   </a:t>
            </a:r>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3349368" y="561742"/>
            <a:ext cx="3840251" cy="1219200"/>
          </a:xfrm>
          <a:prstGeom prst="rect">
            <a:avLst/>
          </a:prstGeom>
        </p:spPr>
        <p:txBody>
          <a:bodyPr/>
          <a:lstStyle/>
          <a:p>
            <a:r>
              <a:rPr lang="en-GB" b="1" dirty="0">
                <a:solidFill>
                  <a:srgbClr val="000090"/>
                </a:solidFill>
              </a:rPr>
              <a:t>The Challenge</a:t>
            </a:r>
          </a:p>
        </p:txBody>
      </p:sp>
      <p:pic>
        <p:nvPicPr>
          <p:cNvPr id="9" name="Picture 8" descr="football_hero_cover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92" y="5577111"/>
            <a:ext cx="6613844" cy="1675176"/>
          </a:xfrm>
          <a:prstGeom prst="rect">
            <a:avLst/>
          </a:prstGeom>
        </p:spPr>
      </p:pic>
      <p:pic>
        <p:nvPicPr>
          <p:cNvPr id="10" name="Picture 9" descr="football_hero_0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51" y="1591143"/>
            <a:ext cx="2735317" cy="3870818"/>
          </a:xfrm>
          <a:prstGeom prst="rect">
            <a:avLst/>
          </a:prstGeom>
        </p:spPr>
      </p:pic>
    </p:spTree>
    <p:extLst>
      <p:ext uri="{BB962C8B-B14F-4D97-AF65-F5344CB8AC3E}">
        <p14:creationId xmlns:p14="http://schemas.microsoft.com/office/powerpoint/2010/main" val="294912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6-26 at 13.4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763" y="2344842"/>
            <a:ext cx="6397669" cy="4229090"/>
          </a:xfrm>
          <a:prstGeom prst="rect">
            <a:avLst/>
          </a:prstGeom>
        </p:spPr>
      </p:pic>
      <p:sp>
        <p:nvSpPr>
          <p:cNvPr id="2" name="Subtitle 1"/>
          <p:cNvSpPr>
            <a:spLocks noGrp="1"/>
          </p:cNvSpPr>
          <p:nvPr>
            <p:ph type="subTitle" idx="1"/>
          </p:nvPr>
        </p:nvSpPr>
        <p:spPr/>
        <p:txBody>
          <a:bodyPr/>
          <a:lstStyle/>
          <a:p>
            <a:pPr marL="0" indent="0">
              <a:buNone/>
            </a:pPr>
            <a:r>
              <a:rPr lang="en-GB" dirty="0"/>
              <a:t/>
            </a:r>
            <a:br>
              <a:rPr lang="en-GB" dirty="0"/>
            </a:br>
            <a:r>
              <a:rPr lang="en-GB" dirty="0"/>
              <a:t> </a:t>
            </a:r>
            <a:r>
              <a:rPr lang="en-GB" b="1" dirty="0">
                <a:solidFill>
                  <a:srgbClr val="C00000"/>
                </a:solidFill>
              </a:rPr>
              <a:t>5 Points why YOUR hero </a:t>
            </a:r>
            <a:br>
              <a:rPr lang="en-GB" b="1" dirty="0">
                <a:solidFill>
                  <a:srgbClr val="C00000"/>
                </a:solidFill>
              </a:rPr>
            </a:br>
            <a:r>
              <a:rPr lang="en-GB" b="1" dirty="0">
                <a:solidFill>
                  <a:srgbClr val="C00000"/>
                </a:solidFill>
              </a:rPr>
              <a:t>    should be the ULTIMATE hero</a:t>
            </a:r>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1056931" y="454549"/>
            <a:ext cx="8359864" cy="1219200"/>
          </a:xfrm>
          <a:prstGeom prst="rect">
            <a:avLst/>
          </a:prstGeom>
        </p:spPr>
        <p:txBody>
          <a:bodyPr/>
          <a:lstStyle/>
          <a:p>
            <a:r>
              <a:rPr lang="en-GB" b="1" dirty="0">
                <a:solidFill>
                  <a:srgbClr val="000090"/>
                </a:solidFill>
              </a:rPr>
              <a:t>Use your powers of persuasion</a:t>
            </a:r>
          </a:p>
        </p:txBody>
      </p:sp>
    </p:spTree>
    <p:extLst>
      <p:ext uri="{BB962C8B-B14F-4D97-AF65-F5344CB8AC3E}">
        <p14:creationId xmlns:p14="http://schemas.microsoft.com/office/powerpoint/2010/main" val="210721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24053" y="2578125"/>
            <a:ext cx="4779185" cy="4105866"/>
          </a:xfrm>
        </p:spPr>
        <p:txBody>
          <a:bodyPr/>
          <a:lstStyle/>
          <a:p>
            <a:pPr marL="0" indent="0">
              <a:buNone/>
            </a:pPr>
            <a:endParaRPr lang="en-GB" dirty="0"/>
          </a:p>
          <a:p>
            <a:pPr marL="0" indent="0" algn="ctr">
              <a:buNone/>
            </a:pPr>
            <a:r>
              <a:rPr lang="en-GB" sz="4400" dirty="0"/>
              <a:t>How could </a:t>
            </a:r>
            <a:r>
              <a:rPr lang="en-GB" sz="4400" dirty="0">
                <a:solidFill>
                  <a:srgbClr val="C00000"/>
                </a:solidFill>
              </a:rPr>
              <a:t>YOU</a:t>
            </a:r>
            <a:r>
              <a:rPr lang="en-GB" sz="4400" dirty="0"/>
              <a:t> be a hero this new school year? </a:t>
            </a:r>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1443374" y="463969"/>
            <a:ext cx="8359864" cy="1219200"/>
          </a:xfrm>
          <a:prstGeom prst="rect">
            <a:avLst/>
          </a:prstGeom>
        </p:spPr>
        <p:txBody>
          <a:bodyPr/>
          <a:lstStyle/>
          <a:p>
            <a:r>
              <a:rPr lang="en-GB" b="1" dirty="0">
                <a:solidFill>
                  <a:srgbClr val="000090"/>
                </a:solidFill>
              </a:rPr>
              <a:t>Your own personal challenge…</a:t>
            </a:r>
          </a:p>
        </p:txBody>
      </p:sp>
      <p:pic>
        <p:nvPicPr>
          <p:cNvPr id="6" name="Picture 5"/>
          <p:cNvPicPr>
            <a:picLocks noChangeAspect="1"/>
          </p:cNvPicPr>
          <p:nvPr/>
        </p:nvPicPr>
        <p:blipFill>
          <a:blip r:embed="rId3"/>
          <a:stretch>
            <a:fillRect/>
          </a:stretch>
        </p:blipFill>
        <p:spPr>
          <a:xfrm>
            <a:off x="8708360" y="5274051"/>
            <a:ext cx="725696" cy="740210"/>
          </a:xfrm>
          <a:prstGeom prst="rect">
            <a:avLst/>
          </a:prstGeom>
        </p:spPr>
      </p:pic>
      <p:pic>
        <p:nvPicPr>
          <p:cNvPr id="7" name="Picture 6"/>
          <p:cNvPicPr>
            <a:picLocks noChangeAspect="1"/>
          </p:cNvPicPr>
          <p:nvPr/>
        </p:nvPicPr>
        <p:blipFill>
          <a:blip r:embed="rId3"/>
          <a:stretch>
            <a:fillRect/>
          </a:stretch>
        </p:blipFill>
        <p:spPr>
          <a:xfrm>
            <a:off x="4877299" y="5100415"/>
            <a:ext cx="1297881" cy="1323839"/>
          </a:xfrm>
          <a:prstGeom prst="rect">
            <a:avLst/>
          </a:prstGeom>
        </p:spPr>
      </p:pic>
      <p:pic>
        <p:nvPicPr>
          <p:cNvPr id="8" name="Picture 7"/>
          <p:cNvPicPr>
            <a:picLocks noChangeAspect="1"/>
          </p:cNvPicPr>
          <p:nvPr/>
        </p:nvPicPr>
        <p:blipFill>
          <a:blip r:embed="rId3"/>
          <a:stretch>
            <a:fillRect/>
          </a:stretch>
        </p:blipFill>
        <p:spPr>
          <a:xfrm>
            <a:off x="6615004" y="1938234"/>
            <a:ext cx="725696" cy="740210"/>
          </a:xfrm>
          <a:prstGeom prst="rect">
            <a:avLst/>
          </a:prstGeom>
        </p:spPr>
      </p:pic>
      <p:pic>
        <p:nvPicPr>
          <p:cNvPr id="9" name="Picture 8">
            <a:extLst>
              <a:ext uri="{FF2B5EF4-FFF2-40B4-BE49-F238E27FC236}">
                <a16:creationId xmlns:a16="http://schemas.microsoft.com/office/drawing/2014/main" id="{BB25F06D-C3EE-6B4E-9341-F0FA9DC1D66D}"/>
              </a:ext>
            </a:extLst>
          </p:cNvPr>
          <p:cNvPicPr>
            <a:picLocks noChangeAspect="1"/>
          </p:cNvPicPr>
          <p:nvPr/>
        </p:nvPicPr>
        <p:blipFill>
          <a:blip r:embed="rId4"/>
          <a:stretch>
            <a:fillRect/>
          </a:stretch>
        </p:blipFill>
        <p:spPr>
          <a:xfrm>
            <a:off x="1577704" y="3031313"/>
            <a:ext cx="3200334" cy="2757211"/>
          </a:xfrm>
          <a:prstGeom prst="rect">
            <a:avLst/>
          </a:prstGeom>
        </p:spPr>
      </p:pic>
      <p:sp>
        <p:nvSpPr>
          <p:cNvPr id="10" name="Title 3">
            <a:extLst>
              <a:ext uri="{FF2B5EF4-FFF2-40B4-BE49-F238E27FC236}">
                <a16:creationId xmlns:a16="http://schemas.microsoft.com/office/drawing/2014/main" id="{FCAB1F61-3FF0-4647-B97D-6A5CE0024245}"/>
              </a:ext>
            </a:extLst>
          </p:cNvPr>
          <p:cNvSpPr txBox="1">
            <a:spLocks/>
          </p:cNvSpPr>
          <p:nvPr/>
        </p:nvSpPr>
        <p:spPr>
          <a:xfrm rot="20707261">
            <a:off x="687600" y="2592315"/>
            <a:ext cx="4187634" cy="747857"/>
          </a:xfrm>
          <a:prstGeom prst="rect">
            <a:avLst/>
          </a:prstGeom>
        </p:spPr>
        <p:txBody>
          <a:bodyPr/>
          <a:lstStyle>
            <a:lvl1pPr algn="l" defTabSz="1007195" rtl="0" eaLnBrk="1" latinLnBrk="0" hangingPunct="1">
              <a:lnSpc>
                <a:spcPct val="90000"/>
              </a:lnSpc>
              <a:spcBef>
                <a:spcPct val="0"/>
              </a:spcBef>
              <a:buNone/>
              <a:defRPr sz="4900" kern="1200">
                <a:solidFill>
                  <a:schemeClr val="tx1"/>
                </a:solidFill>
                <a:latin typeface="+mj-lt"/>
                <a:ea typeface="+mj-ea"/>
                <a:cs typeface="+mj-cs"/>
              </a:defRPr>
            </a:lvl1pPr>
          </a:lstStyle>
          <a:p>
            <a:r>
              <a:rPr lang="en-GB" sz="4000" b="1" dirty="0">
                <a:solidFill>
                  <a:srgbClr val="000090"/>
                </a:solidFill>
              </a:rPr>
              <a:t>What about you?</a:t>
            </a:r>
          </a:p>
        </p:txBody>
      </p:sp>
      <p:pic>
        <p:nvPicPr>
          <p:cNvPr id="11" name="Picture 10">
            <a:extLst>
              <a:ext uri="{FF2B5EF4-FFF2-40B4-BE49-F238E27FC236}">
                <a16:creationId xmlns:a16="http://schemas.microsoft.com/office/drawing/2014/main" id="{8264C22F-3DFC-BF40-9ABA-2030F5C1F382}"/>
              </a:ext>
            </a:extLst>
          </p:cNvPr>
          <p:cNvPicPr>
            <a:picLocks noChangeAspect="1"/>
          </p:cNvPicPr>
          <p:nvPr/>
        </p:nvPicPr>
        <p:blipFill>
          <a:blip r:embed="rId3"/>
          <a:stretch>
            <a:fillRect/>
          </a:stretch>
        </p:blipFill>
        <p:spPr>
          <a:xfrm>
            <a:off x="888574" y="1615089"/>
            <a:ext cx="944153" cy="963036"/>
          </a:xfrm>
          <a:prstGeom prst="rect">
            <a:avLst/>
          </a:prstGeom>
        </p:spPr>
      </p:pic>
    </p:spTree>
    <p:extLst>
      <p:ext uri="{BB962C8B-B14F-4D97-AF65-F5344CB8AC3E}">
        <p14:creationId xmlns:p14="http://schemas.microsoft.com/office/powerpoint/2010/main" val="344957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87135" y="4765722"/>
            <a:ext cx="725696" cy="740210"/>
          </a:xfrm>
          <a:prstGeom prst="rect">
            <a:avLst/>
          </a:prstGeom>
        </p:spPr>
      </p:pic>
      <p:pic>
        <p:nvPicPr>
          <p:cNvPr id="8" name="Picture 7"/>
          <p:cNvPicPr>
            <a:picLocks noChangeAspect="1"/>
          </p:cNvPicPr>
          <p:nvPr/>
        </p:nvPicPr>
        <p:blipFill>
          <a:blip r:embed="rId3"/>
          <a:stretch>
            <a:fillRect/>
          </a:stretch>
        </p:blipFill>
        <p:spPr>
          <a:xfrm>
            <a:off x="1545361" y="3763371"/>
            <a:ext cx="1297881" cy="1323839"/>
          </a:xfrm>
          <a:prstGeom prst="rect">
            <a:avLst/>
          </a:prstGeom>
        </p:spPr>
      </p:pic>
      <p:pic>
        <p:nvPicPr>
          <p:cNvPr id="9" name="Picture 8"/>
          <p:cNvPicPr>
            <a:picLocks noChangeAspect="1"/>
          </p:cNvPicPr>
          <p:nvPr/>
        </p:nvPicPr>
        <p:blipFill>
          <a:blip r:embed="rId3"/>
          <a:stretch>
            <a:fillRect/>
          </a:stretch>
        </p:blipFill>
        <p:spPr>
          <a:xfrm>
            <a:off x="903400" y="3551429"/>
            <a:ext cx="725696" cy="740210"/>
          </a:xfrm>
          <a:prstGeom prst="rect">
            <a:avLst/>
          </a:prstGeom>
        </p:spPr>
      </p:pic>
      <p:pic>
        <p:nvPicPr>
          <p:cNvPr id="10" name="Picture 9"/>
          <p:cNvPicPr>
            <a:picLocks noChangeAspect="1"/>
          </p:cNvPicPr>
          <p:nvPr/>
        </p:nvPicPr>
        <p:blipFill>
          <a:blip r:embed="rId3"/>
          <a:stretch>
            <a:fillRect/>
          </a:stretch>
        </p:blipFill>
        <p:spPr>
          <a:xfrm rot="10800000">
            <a:off x="9293263" y="3763372"/>
            <a:ext cx="725696" cy="740210"/>
          </a:xfrm>
          <a:prstGeom prst="rect">
            <a:avLst/>
          </a:prstGeom>
        </p:spPr>
      </p:pic>
      <p:pic>
        <p:nvPicPr>
          <p:cNvPr id="11" name="Picture 10"/>
          <p:cNvPicPr>
            <a:picLocks noChangeAspect="1"/>
          </p:cNvPicPr>
          <p:nvPr/>
        </p:nvPicPr>
        <p:blipFill>
          <a:blip r:embed="rId3"/>
          <a:stretch>
            <a:fillRect/>
          </a:stretch>
        </p:blipFill>
        <p:spPr>
          <a:xfrm rot="10800000">
            <a:off x="8176805" y="4338208"/>
            <a:ext cx="1297881" cy="1323839"/>
          </a:xfrm>
          <a:prstGeom prst="rect">
            <a:avLst/>
          </a:prstGeom>
        </p:spPr>
      </p:pic>
      <p:pic>
        <p:nvPicPr>
          <p:cNvPr id="12" name="Picture 11"/>
          <p:cNvPicPr>
            <a:picLocks noChangeAspect="1"/>
          </p:cNvPicPr>
          <p:nvPr/>
        </p:nvPicPr>
        <p:blipFill>
          <a:blip r:embed="rId3"/>
          <a:stretch>
            <a:fillRect/>
          </a:stretch>
        </p:blipFill>
        <p:spPr>
          <a:xfrm rot="10800000">
            <a:off x="8107027" y="3302779"/>
            <a:ext cx="725696" cy="740210"/>
          </a:xfrm>
          <a:prstGeom prst="rect">
            <a:avLst/>
          </a:prstGeom>
        </p:spPr>
      </p:pic>
      <p:pic>
        <p:nvPicPr>
          <p:cNvPr id="13" name="Picture 12" descr="football_hero_cove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00" y="746005"/>
            <a:ext cx="9115559" cy="2308819"/>
          </a:xfrm>
          <a:prstGeom prst="rect">
            <a:avLst/>
          </a:prstGeom>
        </p:spPr>
      </p:pic>
    </p:spTree>
    <p:extLst>
      <p:ext uri="{BB962C8B-B14F-4D97-AF65-F5344CB8AC3E}">
        <p14:creationId xmlns:p14="http://schemas.microsoft.com/office/powerpoint/2010/main" val="300291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08" y="1603198"/>
            <a:ext cx="4423193" cy="5108713"/>
          </a:xfrm>
        </p:spPr>
        <p:txBody>
          <a:bodyPr/>
          <a:lstStyle/>
          <a:p>
            <a:pPr marL="0" indent="0">
              <a:buNone/>
            </a:pPr>
            <a:r>
              <a:rPr lang="en-GB" dirty="0"/>
              <a:t>Name: _____________ </a:t>
            </a:r>
            <a:br>
              <a:rPr lang="en-GB" dirty="0"/>
            </a:br>
            <a:r>
              <a:rPr lang="en-GB" dirty="0"/>
              <a:t/>
            </a:r>
            <a:br>
              <a:rPr lang="en-GB" dirty="0"/>
            </a:br>
            <a:r>
              <a:rPr lang="en-GB" dirty="0"/>
              <a:t>Date of Birth: </a:t>
            </a:r>
            <a:r>
              <a:rPr lang="en-GB" dirty="0" smtClean="0">
                <a:solidFill>
                  <a:srgbClr val="C00000"/>
                </a:solidFill>
              </a:rPr>
              <a:t>28 </a:t>
            </a:r>
            <a:r>
              <a:rPr lang="en-GB" dirty="0">
                <a:solidFill>
                  <a:srgbClr val="C00000"/>
                </a:solidFill>
              </a:rPr>
              <a:t>July 1993</a:t>
            </a:r>
            <a:r>
              <a:rPr lang="en-GB" dirty="0"/>
              <a:t/>
            </a:r>
            <a:br>
              <a:rPr lang="en-GB" dirty="0"/>
            </a:br>
            <a:r>
              <a:rPr lang="en-GB" dirty="0"/>
              <a:t/>
            </a:r>
            <a:br>
              <a:rPr lang="en-GB" dirty="0"/>
            </a:br>
            <a:r>
              <a:rPr lang="en-GB" dirty="0"/>
              <a:t>Place of Birth: </a:t>
            </a:r>
            <a:r>
              <a:rPr lang="en-GB" dirty="0">
                <a:solidFill>
                  <a:srgbClr val="C00000"/>
                </a:solidFill>
              </a:rPr>
              <a:t>London </a:t>
            </a:r>
            <a:r>
              <a:rPr lang="en-GB" dirty="0"/>
              <a:t/>
            </a:r>
            <a:br>
              <a:rPr lang="en-GB" dirty="0"/>
            </a:br>
            <a:r>
              <a:rPr lang="en-GB" dirty="0"/>
              <a:t/>
            </a:r>
            <a:br>
              <a:rPr lang="en-GB" dirty="0"/>
            </a:br>
            <a:r>
              <a:rPr lang="en-GB" dirty="0"/>
              <a:t>Nationality: </a:t>
            </a:r>
            <a:r>
              <a:rPr lang="en-GB" dirty="0">
                <a:solidFill>
                  <a:srgbClr val="C00000"/>
                </a:solidFill>
              </a:rPr>
              <a:t>English </a:t>
            </a:r>
            <a:r>
              <a:rPr lang="en-GB" dirty="0"/>
              <a:t/>
            </a:r>
            <a:br>
              <a:rPr lang="en-GB" dirty="0"/>
            </a:br>
            <a:r>
              <a:rPr lang="en-GB" dirty="0"/>
              <a:t/>
            </a:r>
            <a:br>
              <a:rPr lang="en-GB" dirty="0"/>
            </a:br>
            <a:r>
              <a:rPr lang="en-GB" dirty="0"/>
              <a:t>Current Club: _________ </a:t>
            </a:r>
            <a:br>
              <a:rPr lang="en-GB" dirty="0"/>
            </a:br>
            <a:r>
              <a:rPr lang="en-GB" dirty="0"/>
              <a:t/>
            </a:r>
            <a:br>
              <a:rPr lang="en-GB" dirty="0"/>
            </a:br>
            <a:r>
              <a:rPr lang="en-GB" dirty="0"/>
              <a:t>Height: </a:t>
            </a:r>
            <a:r>
              <a:rPr lang="en-GB" dirty="0">
                <a:solidFill>
                  <a:srgbClr val="C00000"/>
                </a:solidFill>
              </a:rPr>
              <a:t>1.88m </a:t>
            </a:r>
            <a:r>
              <a:rPr lang="en-GB" dirty="0"/>
              <a:t/>
            </a:r>
            <a:br>
              <a:rPr lang="en-GB" dirty="0"/>
            </a:br>
            <a:r>
              <a:rPr lang="en-GB" dirty="0"/>
              <a:t/>
            </a:r>
            <a:br>
              <a:rPr lang="en-GB" dirty="0"/>
            </a:br>
            <a:r>
              <a:rPr lang="en-GB" dirty="0"/>
              <a:t>Position: </a:t>
            </a:r>
            <a:r>
              <a:rPr lang="en-GB" dirty="0">
                <a:solidFill>
                  <a:srgbClr val="C00000"/>
                </a:solidFill>
              </a:rPr>
              <a:t>Centre Forward </a:t>
            </a:r>
            <a:r>
              <a:rPr lang="en-GB" dirty="0"/>
              <a:t/>
            </a:r>
            <a:br>
              <a:rPr lang="en-GB" dirty="0"/>
            </a:br>
            <a:r>
              <a:rPr lang="en-GB" dirty="0"/>
              <a:t/>
            </a:r>
            <a:br>
              <a:rPr lang="en-GB" dirty="0"/>
            </a:br>
            <a:r>
              <a:rPr lang="en-GB" dirty="0"/>
              <a:t>International Appearances: </a:t>
            </a:r>
            <a:r>
              <a:rPr lang="en-GB" dirty="0">
                <a:solidFill>
                  <a:srgbClr val="C00000"/>
                </a:solidFill>
              </a:rPr>
              <a:t>39 </a:t>
            </a:r>
          </a:p>
        </p:txBody>
      </p:sp>
      <p:sp>
        <p:nvSpPr>
          <p:cNvPr id="3" name="Footer Placeholder 2"/>
          <p:cNvSpPr>
            <a:spLocks noGrp="1"/>
          </p:cNvSpPr>
          <p:nvPr>
            <p:ph type="ftr" sz="quarter" idx="11"/>
          </p:nvPr>
        </p:nvSpPr>
        <p:spPr/>
        <p:txBody>
          <a:bodyPr/>
          <a:lstStyle/>
          <a:p>
            <a:r>
              <a:rPr lang="en-GB" dirty="0"/>
              <a:t>literacytrust.org.uk</a:t>
            </a:r>
          </a:p>
        </p:txBody>
      </p:sp>
      <p:sp>
        <p:nvSpPr>
          <p:cNvPr id="4" name="Title 3"/>
          <p:cNvSpPr>
            <a:spLocks noGrp="1"/>
          </p:cNvSpPr>
          <p:nvPr>
            <p:ph type="ctrTitle" idx="4294967295"/>
          </p:nvPr>
        </p:nvSpPr>
        <p:spPr>
          <a:xfrm>
            <a:off x="1405824" y="454549"/>
            <a:ext cx="8359864" cy="1219200"/>
          </a:xfrm>
          <a:prstGeom prst="rect">
            <a:avLst/>
          </a:prstGeom>
        </p:spPr>
        <p:txBody>
          <a:bodyPr/>
          <a:lstStyle/>
          <a:p>
            <a:r>
              <a:rPr lang="en-GB" b="1" dirty="0">
                <a:solidFill>
                  <a:srgbClr val="000090"/>
                </a:solidFill>
              </a:rPr>
              <a:t>Quick Quiz … Whose profile? </a:t>
            </a:r>
          </a:p>
        </p:txBody>
      </p:sp>
      <p:sp>
        <p:nvSpPr>
          <p:cNvPr id="5" name="Rectangle 4"/>
          <p:cNvSpPr/>
          <p:nvPr/>
        </p:nvSpPr>
        <p:spPr>
          <a:xfrm>
            <a:off x="7726684" y="1760220"/>
            <a:ext cx="2118360" cy="2179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8800" dirty="0"/>
              <a:t>?</a:t>
            </a:r>
          </a:p>
        </p:txBody>
      </p:sp>
      <p:sp>
        <p:nvSpPr>
          <p:cNvPr id="8" name="Subtitle 1"/>
          <p:cNvSpPr txBox="1">
            <a:spLocks/>
          </p:cNvSpPr>
          <p:nvPr/>
        </p:nvSpPr>
        <p:spPr>
          <a:xfrm>
            <a:off x="5074922" y="2060393"/>
            <a:ext cx="4423193" cy="5108713"/>
          </a:xfrm>
          <a:prstGeom prst="rect">
            <a:avLst/>
          </a:prstGeom>
        </p:spPr>
        <p:txBody>
          <a:bodyPr lIns="91371" tIns="45686" rIns="91371" bIns="45686">
            <a:normAutofit/>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None/>
            </a:pP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International Goals: </a:t>
            </a:r>
            <a:r>
              <a:rPr lang="en-GB" dirty="0">
                <a:solidFill>
                  <a:srgbClr val="C00000"/>
                </a:solidFill>
              </a:rPr>
              <a:t>22</a:t>
            </a:r>
            <a:r>
              <a:rPr lang="en-GB" dirty="0"/>
              <a:t/>
            </a:r>
            <a:br>
              <a:rPr lang="en-GB" dirty="0"/>
            </a:br>
            <a:r>
              <a:rPr lang="en-GB" dirty="0"/>
              <a:t/>
            </a:r>
            <a:br>
              <a:rPr lang="en-GB" dirty="0"/>
            </a:br>
            <a:r>
              <a:rPr lang="en-GB" dirty="0"/>
              <a:t>Club appearance this </a:t>
            </a:r>
            <a:r>
              <a:rPr lang="en-GB" dirty="0">
                <a:solidFill>
                  <a:srgbClr val="C00000"/>
                </a:solidFill>
              </a:rPr>
              <a:t>year:28</a:t>
            </a:r>
            <a:r>
              <a:rPr lang="en-GB" dirty="0"/>
              <a:t/>
            </a:r>
            <a:br>
              <a:rPr lang="en-GB" dirty="0"/>
            </a:br>
            <a:r>
              <a:rPr lang="en-GB" dirty="0"/>
              <a:t/>
            </a:r>
            <a:br>
              <a:rPr lang="en-GB" dirty="0"/>
            </a:br>
            <a:r>
              <a:rPr lang="en-GB" dirty="0"/>
              <a:t>Awards: </a:t>
            </a:r>
            <a:br>
              <a:rPr lang="en-GB" dirty="0"/>
            </a:br>
            <a:r>
              <a:rPr lang="en-GB" dirty="0">
                <a:solidFill>
                  <a:srgbClr val="C00000"/>
                </a:solidFill>
              </a:rPr>
              <a:t>World Cup ____ Top Goal Scorer</a:t>
            </a:r>
          </a:p>
        </p:txBody>
      </p:sp>
      <p:pic>
        <p:nvPicPr>
          <p:cNvPr id="10" name="Picture 9"/>
          <p:cNvPicPr>
            <a:picLocks noChangeAspect="1"/>
          </p:cNvPicPr>
          <p:nvPr/>
        </p:nvPicPr>
        <p:blipFill>
          <a:blip r:embed="rId3"/>
          <a:stretch>
            <a:fillRect/>
          </a:stretch>
        </p:blipFill>
        <p:spPr>
          <a:xfrm>
            <a:off x="8638579" y="4033741"/>
            <a:ext cx="1664080" cy="1433669"/>
          </a:xfrm>
          <a:prstGeom prst="rect">
            <a:avLst/>
          </a:prstGeom>
        </p:spPr>
      </p:pic>
      <p:pic>
        <p:nvPicPr>
          <p:cNvPr id="12" name="Picture 11"/>
          <p:cNvPicPr>
            <a:picLocks noChangeAspect="1"/>
          </p:cNvPicPr>
          <p:nvPr/>
        </p:nvPicPr>
        <p:blipFill>
          <a:blip r:embed="rId4"/>
          <a:stretch>
            <a:fillRect/>
          </a:stretch>
        </p:blipFill>
        <p:spPr>
          <a:xfrm>
            <a:off x="9140986" y="612282"/>
            <a:ext cx="725696" cy="740210"/>
          </a:xfrm>
          <a:prstGeom prst="rect">
            <a:avLst/>
          </a:prstGeom>
        </p:spPr>
      </p:pic>
    </p:spTree>
    <p:extLst>
      <p:ext uri="{BB962C8B-B14F-4D97-AF65-F5344CB8AC3E}">
        <p14:creationId xmlns:p14="http://schemas.microsoft.com/office/powerpoint/2010/main" val="240068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08" y="1603198"/>
            <a:ext cx="4423193" cy="5108713"/>
          </a:xfrm>
        </p:spPr>
        <p:txBody>
          <a:bodyPr/>
          <a:lstStyle/>
          <a:p>
            <a:pPr marL="0" indent="0">
              <a:buNone/>
            </a:pPr>
            <a:r>
              <a:rPr lang="en-GB" dirty="0"/>
              <a:t>Name: _____________ </a:t>
            </a:r>
            <a:br>
              <a:rPr lang="en-GB" dirty="0"/>
            </a:br>
            <a:r>
              <a:rPr lang="en-GB" dirty="0"/>
              <a:t/>
            </a:r>
            <a:br>
              <a:rPr lang="en-GB" dirty="0"/>
            </a:br>
            <a:r>
              <a:rPr lang="en-GB" dirty="0"/>
              <a:t>Date of Birth: </a:t>
            </a:r>
            <a:r>
              <a:rPr lang="en-GB" dirty="0" smtClean="0">
                <a:solidFill>
                  <a:srgbClr val="C00000"/>
                </a:solidFill>
              </a:rPr>
              <a:t>28 </a:t>
            </a:r>
            <a:r>
              <a:rPr lang="en-GB" dirty="0">
                <a:solidFill>
                  <a:srgbClr val="C00000"/>
                </a:solidFill>
              </a:rPr>
              <a:t>July 1993</a:t>
            </a:r>
            <a:r>
              <a:rPr lang="en-GB" dirty="0"/>
              <a:t/>
            </a:r>
            <a:br>
              <a:rPr lang="en-GB" dirty="0"/>
            </a:br>
            <a:r>
              <a:rPr lang="en-GB" dirty="0"/>
              <a:t/>
            </a:r>
            <a:br>
              <a:rPr lang="en-GB" dirty="0"/>
            </a:br>
            <a:r>
              <a:rPr lang="en-GB" dirty="0"/>
              <a:t>Place of Birth: </a:t>
            </a:r>
            <a:r>
              <a:rPr lang="en-GB" dirty="0">
                <a:solidFill>
                  <a:srgbClr val="C00000"/>
                </a:solidFill>
              </a:rPr>
              <a:t>London </a:t>
            </a:r>
            <a:r>
              <a:rPr lang="en-GB" dirty="0"/>
              <a:t/>
            </a:r>
            <a:br>
              <a:rPr lang="en-GB" dirty="0"/>
            </a:br>
            <a:r>
              <a:rPr lang="en-GB" dirty="0"/>
              <a:t/>
            </a:r>
            <a:br>
              <a:rPr lang="en-GB" dirty="0"/>
            </a:br>
            <a:r>
              <a:rPr lang="en-GB" dirty="0"/>
              <a:t>Nationality: </a:t>
            </a:r>
            <a:r>
              <a:rPr lang="en-GB" dirty="0">
                <a:solidFill>
                  <a:srgbClr val="C00000"/>
                </a:solidFill>
              </a:rPr>
              <a:t>English </a:t>
            </a:r>
            <a:r>
              <a:rPr lang="en-GB" dirty="0"/>
              <a:t/>
            </a:r>
            <a:br>
              <a:rPr lang="en-GB" dirty="0"/>
            </a:br>
            <a:r>
              <a:rPr lang="en-GB" dirty="0"/>
              <a:t/>
            </a:r>
            <a:br>
              <a:rPr lang="en-GB" dirty="0"/>
            </a:br>
            <a:r>
              <a:rPr lang="en-GB" dirty="0"/>
              <a:t>Current Club: </a:t>
            </a:r>
            <a:r>
              <a:rPr lang="en-GB" dirty="0">
                <a:solidFill>
                  <a:srgbClr val="7030A0"/>
                </a:solidFill>
              </a:rPr>
              <a:t>Spurs</a:t>
            </a:r>
            <a:r>
              <a:rPr lang="en-GB" dirty="0"/>
              <a:t/>
            </a:r>
            <a:br>
              <a:rPr lang="en-GB" dirty="0"/>
            </a:br>
            <a:r>
              <a:rPr lang="en-GB" dirty="0"/>
              <a:t/>
            </a:r>
            <a:br>
              <a:rPr lang="en-GB" dirty="0"/>
            </a:br>
            <a:r>
              <a:rPr lang="en-GB" dirty="0"/>
              <a:t>Height: </a:t>
            </a:r>
            <a:r>
              <a:rPr lang="en-GB" dirty="0">
                <a:solidFill>
                  <a:srgbClr val="C00000"/>
                </a:solidFill>
              </a:rPr>
              <a:t>1.88m </a:t>
            </a:r>
            <a:r>
              <a:rPr lang="en-GB" dirty="0"/>
              <a:t/>
            </a:r>
            <a:br>
              <a:rPr lang="en-GB" dirty="0"/>
            </a:br>
            <a:r>
              <a:rPr lang="en-GB" dirty="0"/>
              <a:t/>
            </a:r>
            <a:br>
              <a:rPr lang="en-GB" dirty="0"/>
            </a:br>
            <a:r>
              <a:rPr lang="en-GB" dirty="0"/>
              <a:t>Position: </a:t>
            </a:r>
            <a:r>
              <a:rPr lang="en-GB" dirty="0">
                <a:solidFill>
                  <a:srgbClr val="C00000"/>
                </a:solidFill>
              </a:rPr>
              <a:t>Centre Forward </a:t>
            </a:r>
            <a:r>
              <a:rPr lang="en-GB" dirty="0"/>
              <a:t/>
            </a:r>
            <a:br>
              <a:rPr lang="en-GB" dirty="0"/>
            </a:br>
            <a:r>
              <a:rPr lang="en-GB" dirty="0"/>
              <a:t/>
            </a:r>
            <a:br>
              <a:rPr lang="en-GB" dirty="0"/>
            </a:br>
            <a:r>
              <a:rPr lang="en-GB" dirty="0"/>
              <a:t>International Appearances: </a:t>
            </a:r>
            <a:r>
              <a:rPr lang="en-GB" dirty="0">
                <a:solidFill>
                  <a:srgbClr val="C00000"/>
                </a:solidFill>
              </a:rPr>
              <a:t>39 </a:t>
            </a:r>
          </a:p>
        </p:txBody>
      </p:sp>
      <p:sp>
        <p:nvSpPr>
          <p:cNvPr id="3" name="Footer Placeholder 2"/>
          <p:cNvSpPr>
            <a:spLocks noGrp="1"/>
          </p:cNvSpPr>
          <p:nvPr>
            <p:ph type="ftr" sz="quarter" idx="11"/>
          </p:nvPr>
        </p:nvSpPr>
        <p:spPr/>
        <p:txBody>
          <a:bodyPr/>
          <a:lstStyle/>
          <a:p>
            <a:r>
              <a:rPr lang="en-GB" dirty="0"/>
              <a:t>literacytrust.org.uk</a:t>
            </a:r>
          </a:p>
        </p:txBody>
      </p:sp>
      <p:sp>
        <p:nvSpPr>
          <p:cNvPr id="4" name="Title 3"/>
          <p:cNvSpPr>
            <a:spLocks noGrp="1"/>
          </p:cNvSpPr>
          <p:nvPr>
            <p:ph type="ctrTitle" idx="4294967295"/>
          </p:nvPr>
        </p:nvSpPr>
        <p:spPr>
          <a:xfrm>
            <a:off x="1419779" y="454549"/>
            <a:ext cx="8359864" cy="1219200"/>
          </a:xfrm>
          <a:prstGeom prst="rect">
            <a:avLst/>
          </a:prstGeom>
        </p:spPr>
        <p:txBody>
          <a:bodyPr/>
          <a:lstStyle/>
          <a:p>
            <a:r>
              <a:rPr lang="en-GB" b="1" dirty="0">
                <a:solidFill>
                  <a:srgbClr val="000090"/>
                </a:solidFill>
              </a:rPr>
              <a:t>Quick Quiz … Whose profile? </a:t>
            </a:r>
          </a:p>
        </p:txBody>
      </p:sp>
      <p:sp>
        <p:nvSpPr>
          <p:cNvPr id="5" name="Rectangle 4"/>
          <p:cNvSpPr/>
          <p:nvPr/>
        </p:nvSpPr>
        <p:spPr>
          <a:xfrm>
            <a:off x="7726684" y="1760220"/>
            <a:ext cx="2118360" cy="2179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8800" dirty="0"/>
              <a:t>?</a:t>
            </a:r>
          </a:p>
        </p:txBody>
      </p:sp>
      <p:sp>
        <p:nvSpPr>
          <p:cNvPr id="8" name="Subtitle 1"/>
          <p:cNvSpPr txBox="1">
            <a:spLocks/>
          </p:cNvSpPr>
          <p:nvPr/>
        </p:nvSpPr>
        <p:spPr>
          <a:xfrm>
            <a:off x="5074922" y="2060393"/>
            <a:ext cx="4423193" cy="5108713"/>
          </a:xfrm>
          <a:prstGeom prst="rect">
            <a:avLst/>
          </a:prstGeom>
        </p:spPr>
        <p:txBody>
          <a:bodyPr lIns="91371" tIns="45686" rIns="91371" bIns="45686">
            <a:normAutofit/>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None/>
            </a:pP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International Goals: </a:t>
            </a:r>
            <a:r>
              <a:rPr lang="en-GB" dirty="0">
                <a:solidFill>
                  <a:srgbClr val="C00000"/>
                </a:solidFill>
              </a:rPr>
              <a:t>22</a:t>
            </a:r>
            <a:r>
              <a:rPr lang="en-GB" dirty="0"/>
              <a:t/>
            </a:r>
            <a:br>
              <a:rPr lang="en-GB" dirty="0"/>
            </a:br>
            <a:r>
              <a:rPr lang="en-GB" dirty="0"/>
              <a:t/>
            </a:r>
            <a:br>
              <a:rPr lang="en-GB" dirty="0"/>
            </a:br>
            <a:r>
              <a:rPr lang="en-GB" dirty="0"/>
              <a:t>Club appearance this </a:t>
            </a:r>
            <a:r>
              <a:rPr lang="en-GB" dirty="0">
                <a:solidFill>
                  <a:srgbClr val="C00000"/>
                </a:solidFill>
              </a:rPr>
              <a:t>year:28</a:t>
            </a:r>
            <a:r>
              <a:rPr lang="en-GB" dirty="0"/>
              <a:t/>
            </a:r>
            <a:br>
              <a:rPr lang="en-GB" dirty="0"/>
            </a:br>
            <a:r>
              <a:rPr lang="en-GB" dirty="0"/>
              <a:t/>
            </a:r>
            <a:br>
              <a:rPr lang="en-GB" dirty="0"/>
            </a:br>
            <a:r>
              <a:rPr lang="en-GB" dirty="0"/>
              <a:t>Awards: </a:t>
            </a:r>
            <a:br>
              <a:rPr lang="en-GB" dirty="0"/>
            </a:br>
            <a:r>
              <a:rPr lang="en-GB" dirty="0">
                <a:solidFill>
                  <a:srgbClr val="C00000"/>
                </a:solidFill>
              </a:rPr>
              <a:t>World Cup </a:t>
            </a:r>
            <a:r>
              <a:rPr lang="en-GB" dirty="0">
                <a:solidFill>
                  <a:srgbClr val="7030A0"/>
                </a:solidFill>
              </a:rPr>
              <a:t>2018 </a:t>
            </a:r>
            <a:r>
              <a:rPr lang="en-GB" dirty="0">
                <a:solidFill>
                  <a:srgbClr val="C00000"/>
                </a:solidFill>
              </a:rPr>
              <a:t>Top Goal Scorer</a:t>
            </a:r>
          </a:p>
        </p:txBody>
      </p:sp>
      <p:pic>
        <p:nvPicPr>
          <p:cNvPr id="9" name="Picture 8"/>
          <p:cNvPicPr>
            <a:picLocks noChangeAspect="1"/>
          </p:cNvPicPr>
          <p:nvPr/>
        </p:nvPicPr>
        <p:blipFill>
          <a:blip r:embed="rId3"/>
          <a:stretch>
            <a:fillRect/>
          </a:stretch>
        </p:blipFill>
        <p:spPr>
          <a:xfrm>
            <a:off x="8666491" y="3963954"/>
            <a:ext cx="1664080" cy="1433669"/>
          </a:xfrm>
          <a:prstGeom prst="rect">
            <a:avLst/>
          </a:prstGeom>
        </p:spPr>
      </p:pic>
      <p:pic>
        <p:nvPicPr>
          <p:cNvPr id="10" name="Picture 9"/>
          <p:cNvPicPr>
            <a:picLocks noChangeAspect="1"/>
          </p:cNvPicPr>
          <p:nvPr/>
        </p:nvPicPr>
        <p:blipFill>
          <a:blip r:embed="rId4"/>
          <a:stretch>
            <a:fillRect/>
          </a:stretch>
        </p:blipFill>
        <p:spPr>
          <a:xfrm>
            <a:off x="9280543" y="5553199"/>
            <a:ext cx="725696" cy="740210"/>
          </a:xfrm>
          <a:prstGeom prst="rect">
            <a:avLst/>
          </a:prstGeom>
        </p:spPr>
      </p:pic>
    </p:spTree>
    <p:extLst>
      <p:ext uri="{BB962C8B-B14F-4D97-AF65-F5344CB8AC3E}">
        <p14:creationId xmlns:p14="http://schemas.microsoft.com/office/powerpoint/2010/main" val="257370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08" y="1603198"/>
            <a:ext cx="4423193" cy="5108713"/>
          </a:xfrm>
        </p:spPr>
        <p:txBody>
          <a:bodyPr/>
          <a:lstStyle/>
          <a:p>
            <a:pPr marL="0" indent="0">
              <a:buNone/>
            </a:pPr>
            <a:r>
              <a:rPr lang="en-GB" dirty="0"/>
              <a:t>Name: </a:t>
            </a:r>
            <a:r>
              <a:rPr lang="en-GB" b="1" dirty="0">
                <a:solidFill>
                  <a:srgbClr val="7030A0"/>
                </a:solidFill>
              </a:rPr>
              <a:t>Harry Kane! </a:t>
            </a:r>
            <a:r>
              <a:rPr lang="en-GB" dirty="0"/>
              <a:t/>
            </a:r>
            <a:br>
              <a:rPr lang="en-GB" dirty="0"/>
            </a:br>
            <a:r>
              <a:rPr lang="en-GB" dirty="0"/>
              <a:t/>
            </a:r>
            <a:br>
              <a:rPr lang="en-GB" dirty="0"/>
            </a:br>
            <a:r>
              <a:rPr lang="en-GB" dirty="0"/>
              <a:t>Date of Birth: </a:t>
            </a:r>
            <a:r>
              <a:rPr lang="en-GB" dirty="0" smtClean="0">
                <a:solidFill>
                  <a:srgbClr val="C00000"/>
                </a:solidFill>
              </a:rPr>
              <a:t>28 </a:t>
            </a:r>
            <a:r>
              <a:rPr lang="en-GB" dirty="0">
                <a:solidFill>
                  <a:srgbClr val="C00000"/>
                </a:solidFill>
              </a:rPr>
              <a:t>July 1993</a:t>
            </a:r>
            <a:r>
              <a:rPr lang="en-GB" dirty="0"/>
              <a:t/>
            </a:r>
            <a:br>
              <a:rPr lang="en-GB" dirty="0"/>
            </a:br>
            <a:r>
              <a:rPr lang="en-GB" dirty="0"/>
              <a:t/>
            </a:r>
            <a:br>
              <a:rPr lang="en-GB" dirty="0"/>
            </a:br>
            <a:r>
              <a:rPr lang="en-GB" dirty="0"/>
              <a:t>Place of Birth: </a:t>
            </a:r>
            <a:r>
              <a:rPr lang="en-GB" dirty="0">
                <a:solidFill>
                  <a:srgbClr val="C00000"/>
                </a:solidFill>
              </a:rPr>
              <a:t>London </a:t>
            </a:r>
            <a:r>
              <a:rPr lang="en-GB" dirty="0"/>
              <a:t/>
            </a:r>
            <a:br>
              <a:rPr lang="en-GB" dirty="0"/>
            </a:br>
            <a:r>
              <a:rPr lang="en-GB" dirty="0"/>
              <a:t/>
            </a:r>
            <a:br>
              <a:rPr lang="en-GB" dirty="0"/>
            </a:br>
            <a:r>
              <a:rPr lang="en-GB" dirty="0"/>
              <a:t>Nationality: </a:t>
            </a:r>
            <a:r>
              <a:rPr lang="en-GB" dirty="0">
                <a:solidFill>
                  <a:srgbClr val="C00000"/>
                </a:solidFill>
              </a:rPr>
              <a:t>English </a:t>
            </a:r>
            <a:r>
              <a:rPr lang="en-GB" dirty="0"/>
              <a:t/>
            </a:r>
            <a:br>
              <a:rPr lang="en-GB" dirty="0"/>
            </a:br>
            <a:r>
              <a:rPr lang="en-GB" dirty="0"/>
              <a:t/>
            </a:r>
            <a:br>
              <a:rPr lang="en-GB" dirty="0"/>
            </a:br>
            <a:r>
              <a:rPr lang="en-GB" dirty="0"/>
              <a:t>Current Club: </a:t>
            </a:r>
            <a:r>
              <a:rPr lang="en-GB" dirty="0">
                <a:solidFill>
                  <a:srgbClr val="7030A0"/>
                </a:solidFill>
              </a:rPr>
              <a:t>Spurs</a:t>
            </a:r>
            <a:r>
              <a:rPr lang="en-GB" dirty="0"/>
              <a:t/>
            </a:r>
            <a:br>
              <a:rPr lang="en-GB" dirty="0"/>
            </a:br>
            <a:r>
              <a:rPr lang="en-GB" dirty="0"/>
              <a:t/>
            </a:r>
            <a:br>
              <a:rPr lang="en-GB" dirty="0"/>
            </a:br>
            <a:r>
              <a:rPr lang="en-GB" dirty="0"/>
              <a:t>Height: </a:t>
            </a:r>
            <a:r>
              <a:rPr lang="en-GB" dirty="0">
                <a:solidFill>
                  <a:srgbClr val="C00000"/>
                </a:solidFill>
              </a:rPr>
              <a:t>1.88m </a:t>
            </a:r>
            <a:r>
              <a:rPr lang="en-GB" dirty="0"/>
              <a:t/>
            </a:r>
            <a:br>
              <a:rPr lang="en-GB" dirty="0"/>
            </a:br>
            <a:r>
              <a:rPr lang="en-GB" dirty="0"/>
              <a:t/>
            </a:r>
            <a:br>
              <a:rPr lang="en-GB" dirty="0"/>
            </a:br>
            <a:r>
              <a:rPr lang="en-GB" dirty="0"/>
              <a:t>Position: </a:t>
            </a:r>
            <a:r>
              <a:rPr lang="en-GB" dirty="0">
                <a:solidFill>
                  <a:srgbClr val="C00000"/>
                </a:solidFill>
              </a:rPr>
              <a:t>Centre Forward </a:t>
            </a:r>
            <a:r>
              <a:rPr lang="en-GB" dirty="0"/>
              <a:t/>
            </a:r>
            <a:br>
              <a:rPr lang="en-GB" dirty="0"/>
            </a:br>
            <a:r>
              <a:rPr lang="en-GB" dirty="0"/>
              <a:t/>
            </a:r>
            <a:br>
              <a:rPr lang="en-GB" dirty="0"/>
            </a:br>
            <a:r>
              <a:rPr lang="en-GB" dirty="0"/>
              <a:t>International Appearances: </a:t>
            </a:r>
            <a:r>
              <a:rPr lang="en-GB" dirty="0">
                <a:solidFill>
                  <a:srgbClr val="C00000"/>
                </a:solidFill>
              </a:rPr>
              <a:t>39 </a:t>
            </a:r>
          </a:p>
        </p:txBody>
      </p:sp>
      <p:sp>
        <p:nvSpPr>
          <p:cNvPr id="3" name="Footer Placeholder 2"/>
          <p:cNvSpPr>
            <a:spLocks noGrp="1"/>
          </p:cNvSpPr>
          <p:nvPr>
            <p:ph type="ftr" sz="quarter" idx="11"/>
          </p:nvPr>
        </p:nvSpPr>
        <p:spPr/>
        <p:txBody>
          <a:bodyPr/>
          <a:lstStyle/>
          <a:p>
            <a:r>
              <a:rPr lang="en-GB" dirty="0"/>
              <a:t>literacytrust.org.uk</a:t>
            </a:r>
          </a:p>
        </p:txBody>
      </p:sp>
      <p:sp>
        <p:nvSpPr>
          <p:cNvPr id="5" name="Rectangle 4"/>
          <p:cNvSpPr/>
          <p:nvPr/>
        </p:nvSpPr>
        <p:spPr>
          <a:xfrm>
            <a:off x="7726684" y="1760220"/>
            <a:ext cx="2118360" cy="21793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8800" dirty="0"/>
              <a:t>?</a:t>
            </a:r>
          </a:p>
        </p:txBody>
      </p:sp>
      <p:sp>
        <p:nvSpPr>
          <p:cNvPr id="8" name="Subtitle 1"/>
          <p:cNvSpPr txBox="1">
            <a:spLocks/>
          </p:cNvSpPr>
          <p:nvPr/>
        </p:nvSpPr>
        <p:spPr>
          <a:xfrm>
            <a:off x="5074922" y="2060393"/>
            <a:ext cx="4423193" cy="5108713"/>
          </a:xfrm>
          <a:prstGeom prst="rect">
            <a:avLst/>
          </a:prstGeom>
        </p:spPr>
        <p:txBody>
          <a:bodyPr lIns="91371" tIns="45686" rIns="91371" bIns="45686">
            <a:normAutofit/>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None/>
            </a:pP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International Goals: </a:t>
            </a:r>
            <a:r>
              <a:rPr lang="en-GB" dirty="0">
                <a:solidFill>
                  <a:srgbClr val="C00000"/>
                </a:solidFill>
              </a:rPr>
              <a:t>22</a:t>
            </a:r>
            <a:r>
              <a:rPr lang="en-GB" dirty="0"/>
              <a:t/>
            </a:r>
            <a:br>
              <a:rPr lang="en-GB" dirty="0"/>
            </a:br>
            <a:r>
              <a:rPr lang="en-GB" dirty="0"/>
              <a:t/>
            </a:r>
            <a:br>
              <a:rPr lang="en-GB" dirty="0"/>
            </a:br>
            <a:r>
              <a:rPr lang="en-GB" dirty="0"/>
              <a:t>Club appearance this </a:t>
            </a:r>
            <a:r>
              <a:rPr lang="en-GB" dirty="0">
                <a:solidFill>
                  <a:srgbClr val="C00000"/>
                </a:solidFill>
              </a:rPr>
              <a:t>year:28</a:t>
            </a:r>
            <a:r>
              <a:rPr lang="en-GB" dirty="0"/>
              <a:t/>
            </a:r>
            <a:br>
              <a:rPr lang="en-GB" dirty="0"/>
            </a:br>
            <a:r>
              <a:rPr lang="en-GB" dirty="0"/>
              <a:t/>
            </a:r>
            <a:br>
              <a:rPr lang="en-GB" dirty="0"/>
            </a:br>
            <a:r>
              <a:rPr lang="en-GB" dirty="0"/>
              <a:t>Awards: </a:t>
            </a:r>
            <a:br>
              <a:rPr lang="en-GB" dirty="0"/>
            </a:br>
            <a:r>
              <a:rPr lang="en-GB" dirty="0">
                <a:solidFill>
                  <a:srgbClr val="C00000"/>
                </a:solidFill>
              </a:rPr>
              <a:t>World Cup </a:t>
            </a:r>
            <a:r>
              <a:rPr lang="en-GB" dirty="0">
                <a:solidFill>
                  <a:srgbClr val="7030A0"/>
                </a:solidFill>
              </a:rPr>
              <a:t>2018 </a:t>
            </a:r>
            <a:r>
              <a:rPr lang="en-GB" dirty="0">
                <a:solidFill>
                  <a:srgbClr val="C00000"/>
                </a:solidFill>
              </a:rPr>
              <a:t>Top Goal Scorer</a:t>
            </a:r>
          </a:p>
        </p:txBody>
      </p:sp>
      <p:pic>
        <p:nvPicPr>
          <p:cNvPr id="9" name="Picture 8" descr="Image result for harry Ka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6684" y="1760227"/>
            <a:ext cx="2118360" cy="2102803"/>
          </a:xfrm>
          <a:prstGeom prst="rect">
            <a:avLst/>
          </a:prstGeom>
          <a:noFill/>
          <a:ln>
            <a:noFill/>
          </a:ln>
        </p:spPr>
      </p:pic>
      <p:sp>
        <p:nvSpPr>
          <p:cNvPr id="6" name="TextBox 5"/>
          <p:cNvSpPr txBox="1"/>
          <p:nvPr/>
        </p:nvSpPr>
        <p:spPr>
          <a:xfrm>
            <a:off x="8180293" y="3947160"/>
            <a:ext cx="1664753" cy="261610"/>
          </a:xfrm>
          <a:prstGeom prst="rect">
            <a:avLst/>
          </a:prstGeom>
          <a:noFill/>
        </p:spPr>
        <p:txBody>
          <a:bodyPr wrap="square" lIns="91371" tIns="45686" rIns="91371" bIns="45686" rtlCol="0">
            <a:spAutoFit/>
          </a:bodyPr>
          <a:lstStyle/>
          <a:p>
            <a:r>
              <a:rPr lang="en-GB" sz="1100" dirty="0"/>
              <a:t>Copyright: Ian Walton</a:t>
            </a:r>
          </a:p>
        </p:txBody>
      </p:sp>
      <p:pic>
        <p:nvPicPr>
          <p:cNvPr id="11" name="Picture 10"/>
          <p:cNvPicPr>
            <a:picLocks noChangeAspect="1"/>
          </p:cNvPicPr>
          <p:nvPr/>
        </p:nvPicPr>
        <p:blipFill>
          <a:blip r:embed="rId4"/>
          <a:stretch>
            <a:fillRect/>
          </a:stretch>
        </p:blipFill>
        <p:spPr>
          <a:xfrm>
            <a:off x="8694403" y="4243102"/>
            <a:ext cx="1664080" cy="1433669"/>
          </a:xfrm>
          <a:prstGeom prst="rect">
            <a:avLst/>
          </a:prstGeom>
        </p:spPr>
      </p:pic>
      <p:pic>
        <p:nvPicPr>
          <p:cNvPr id="12" name="Picture 11"/>
          <p:cNvPicPr>
            <a:picLocks noChangeAspect="1"/>
          </p:cNvPicPr>
          <p:nvPr/>
        </p:nvPicPr>
        <p:blipFill>
          <a:blip r:embed="rId5"/>
          <a:stretch>
            <a:fillRect/>
          </a:stretch>
        </p:blipFill>
        <p:spPr>
          <a:xfrm>
            <a:off x="9406145" y="5776517"/>
            <a:ext cx="725696" cy="740210"/>
          </a:xfrm>
          <a:prstGeom prst="rect">
            <a:avLst/>
          </a:prstGeom>
        </p:spPr>
      </p:pic>
      <p:sp>
        <p:nvSpPr>
          <p:cNvPr id="13" name="Title 3"/>
          <p:cNvSpPr txBox="1">
            <a:spLocks/>
          </p:cNvSpPr>
          <p:nvPr/>
        </p:nvSpPr>
        <p:spPr>
          <a:xfrm>
            <a:off x="1419779" y="454549"/>
            <a:ext cx="8359864" cy="1219200"/>
          </a:xfrm>
          <a:prstGeom prst="rect">
            <a:avLst/>
          </a:prstGeom>
        </p:spPr>
        <p:txBody>
          <a:bodyPr/>
          <a:lstStyle>
            <a:lvl1pPr algn="l" defTabSz="1007195" rtl="0" eaLnBrk="1" latinLnBrk="0" hangingPunct="1">
              <a:lnSpc>
                <a:spcPct val="90000"/>
              </a:lnSpc>
              <a:spcBef>
                <a:spcPct val="0"/>
              </a:spcBef>
              <a:buNone/>
              <a:defRPr sz="4900" kern="1200">
                <a:solidFill>
                  <a:schemeClr val="tx1"/>
                </a:solidFill>
                <a:latin typeface="+mj-lt"/>
                <a:ea typeface="+mj-ea"/>
                <a:cs typeface="+mj-cs"/>
              </a:defRPr>
            </a:lvl1pPr>
          </a:lstStyle>
          <a:p>
            <a:r>
              <a:rPr lang="en-GB" b="1">
                <a:solidFill>
                  <a:srgbClr val="000090"/>
                </a:solidFill>
              </a:rPr>
              <a:t>Quick Quiz … Whose profile? </a:t>
            </a:r>
            <a:endParaRPr lang="en-GB" b="1" dirty="0">
              <a:solidFill>
                <a:srgbClr val="000090"/>
              </a:solidFill>
            </a:endParaRPr>
          </a:p>
        </p:txBody>
      </p:sp>
    </p:spTree>
    <p:extLst>
      <p:ext uri="{BB962C8B-B14F-4D97-AF65-F5344CB8AC3E}">
        <p14:creationId xmlns:p14="http://schemas.microsoft.com/office/powerpoint/2010/main" val="5407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1915" y="865566"/>
            <a:ext cx="9503144" cy="1475287"/>
          </a:xfrm>
        </p:spPr>
        <p:txBody>
          <a:bodyPr>
            <a:normAutofit/>
          </a:bodyPr>
          <a:lstStyle/>
          <a:p>
            <a:pPr marL="0" indent="0">
              <a:buNone/>
            </a:pPr>
            <a:r>
              <a:rPr lang="en-GB" sz="4400" dirty="0"/>
              <a:t/>
            </a:r>
            <a:br>
              <a:rPr lang="en-GB" sz="4400" dirty="0"/>
            </a:br>
            <a:r>
              <a:rPr lang="en-GB" sz="4400" dirty="0"/>
              <a:t>      Who was your hero from last year ? </a:t>
            </a:r>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3164242" y="440591"/>
            <a:ext cx="3967122" cy="927234"/>
          </a:xfrm>
          <a:prstGeom prst="rect">
            <a:avLst/>
          </a:prstGeom>
        </p:spPr>
        <p:txBody>
          <a:bodyPr/>
          <a:lstStyle/>
          <a:p>
            <a:r>
              <a:rPr lang="en-GB" b="1" dirty="0">
                <a:solidFill>
                  <a:srgbClr val="000090"/>
                </a:solidFill>
              </a:rPr>
              <a:t>Zero to Hero</a:t>
            </a:r>
          </a:p>
        </p:txBody>
      </p:sp>
      <p:sp>
        <p:nvSpPr>
          <p:cNvPr id="5" name="Cloud Callout 4"/>
          <p:cNvSpPr/>
          <p:nvPr/>
        </p:nvSpPr>
        <p:spPr>
          <a:xfrm>
            <a:off x="5364480" y="2272759"/>
            <a:ext cx="24231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Other Sporting Hero?</a:t>
            </a:r>
          </a:p>
        </p:txBody>
      </p:sp>
      <p:sp>
        <p:nvSpPr>
          <p:cNvPr id="6" name="Cloud Callout 5"/>
          <p:cNvSpPr/>
          <p:nvPr/>
        </p:nvSpPr>
        <p:spPr>
          <a:xfrm>
            <a:off x="838198" y="2324734"/>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Football Hero?</a:t>
            </a:r>
          </a:p>
        </p:txBody>
      </p:sp>
      <p:sp>
        <p:nvSpPr>
          <p:cNvPr id="7" name="Cloud Callout 6"/>
          <p:cNvSpPr/>
          <p:nvPr/>
        </p:nvSpPr>
        <p:spPr>
          <a:xfrm>
            <a:off x="2164078" y="4157943"/>
            <a:ext cx="24231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Family Member?</a:t>
            </a:r>
          </a:p>
        </p:txBody>
      </p:sp>
      <p:sp>
        <p:nvSpPr>
          <p:cNvPr id="8" name="Cloud Callout 7"/>
          <p:cNvSpPr/>
          <p:nvPr/>
        </p:nvSpPr>
        <p:spPr>
          <a:xfrm>
            <a:off x="7787640" y="3572786"/>
            <a:ext cx="24231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Friend?</a:t>
            </a:r>
          </a:p>
        </p:txBody>
      </p:sp>
      <p:sp>
        <p:nvSpPr>
          <p:cNvPr id="9" name="Cloud Callout 8"/>
          <p:cNvSpPr/>
          <p:nvPr/>
        </p:nvSpPr>
        <p:spPr>
          <a:xfrm>
            <a:off x="4892996" y="4728531"/>
            <a:ext cx="24231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Someone else?</a:t>
            </a:r>
          </a:p>
        </p:txBody>
      </p:sp>
      <p:sp>
        <p:nvSpPr>
          <p:cNvPr id="10" name="TextBox 9"/>
          <p:cNvSpPr txBox="1"/>
          <p:nvPr/>
        </p:nvSpPr>
        <p:spPr>
          <a:xfrm>
            <a:off x="8351520" y="6111246"/>
            <a:ext cx="2133600" cy="769441"/>
          </a:xfrm>
          <a:prstGeom prst="rect">
            <a:avLst/>
          </a:prstGeom>
          <a:noFill/>
        </p:spPr>
        <p:txBody>
          <a:bodyPr wrap="square" lIns="91371" tIns="45686" rIns="91371" bIns="45686" rtlCol="0">
            <a:spAutoFit/>
          </a:bodyPr>
          <a:lstStyle/>
          <a:p>
            <a:r>
              <a:rPr lang="en-GB" sz="4400" b="1" dirty="0">
                <a:solidFill>
                  <a:srgbClr val="000090"/>
                </a:solidFill>
              </a:rPr>
              <a:t>+ Why? </a:t>
            </a:r>
          </a:p>
        </p:txBody>
      </p:sp>
    </p:spTree>
    <p:extLst>
      <p:ext uri="{BB962C8B-B14F-4D97-AF65-F5344CB8AC3E}">
        <p14:creationId xmlns:p14="http://schemas.microsoft.com/office/powerpoint/2010/main" val="121110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966223" y="1055087"/>
            <a:ext cx="8071251" cy="876905"/>
          </a:xfrm>
          <a:prstGeom prst="rect">
            <a:avLst/>
          </a:prstGeom>
        </p:spPr>
        <p:txBody>
          <a:bodyPr>
            <a:normAutofit/>
          </a:bodyPr>
          <a:lstStyle/>
          <a:p>
            <a:r>
              <a:rPr lang="en-GB" b="1" dirty="0">
                <a:solidFill>
                  <a:srgbClr val="000090"/>
                </a:solidFill>
              </a:rPr>
              <a:t>Heroes can be male or female!</a:t>
            </a:r>
          </a:p>
        </p:txBody>
      </p:sp>
      <p:pic>
        <p:nvPicPr>
          <p:cNvPr id="8" name="Picture 7"/>
          <p:cNvPicPr>
            <a:picLocks noChangeAspect="1"/>
          </p:cNvPicPr>
          <p:nvPr/>
        </p:nvPicPr>
        <p:blipFill>
          <a:blip r:embed="rId3"/>
          <a:stretch>
            <a:fillRect/>
          </a:stretch>
        </p:blipFill>
        <p:spPr>
          <a:xfrm>
            <a:off x="8493203" y="6371019"/>
            <a:ext cx="725696" cy="740210"/>
          </a:xfrm>
          <a:prstGeom prst="rect">
            <a:avLst/>
          </a:prstGeom>
        </p:spPr>
      </p:pic>
      <p:pic>
        <p:nvPicPr>
          <p:cNvPr id="9" name="Picture 8"/>
          <p:cNvPicPr>
            <a:picLocks noChangeAspect="1"/>
          </p:cNvPicPr>
          <p:nvPr/>
        </p:nvPicPr>
        <p:blipFill>
          <a:blip r:embed="rId3"/>
          <a:stretch>
            <a:fillRect/>
          </a:stretch>
        </p:blipFill>
        <p:spPr>
          <a:xfrm>
            <a:off x="8953740" y="5484452"/>
            <a:ext cx="1297881" cy="1323839"/>
          </a:xfrm>
          <a:prstGeom prst="rect">
            <a:avLst/>
          </a:prstGeom>
        </p:spPr>
      </p:pic>
      <p:pic>
        <p:nvPicPr>
          <p:cNvPr id="10" name="Picture 9"/>
          <p:cNvPicPr>
            <a:picLocks noChangeAspect="1"/>
          </p:cNvPicPr>
          <p:nvPr/>
        </p:nvPicPr>
        <p:blipFill>
          <a:blip r:embed="rId3"/>
          <a:stretch>
            <a:fillRect/>
          </a:stretch>
        </p:blipFill>
        <p:spPr>
          <a:xfrm>
            <a:off x="8032666" y="5484452"/>
            <a:ext cx="725696" cy="740210"/>
          </a:xfrm>
          <a:prstGeom prst="rect">
            <a:avLst/>
          </a:prstGeom>
        </p:spPr>
      </p:pic>
      <p:pic>
        <p:nvPicPr>
          <p:cNvPr id="1026" name="Picture 2" descr="Image result for michelle ob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21" y="2566915"/>
            <a:ext cx="1712344" cy="2576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lala yousafz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6458" y="2560464"/>
            <a:ext cx="2589595" cy="2589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rnest shacklet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5095" y="2566915"/>
            <a:ext cx="1874933" cy="25766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ince ha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5687" y="2566915"/>
            <a:ext cx="2096106" cy="262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3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58661" y="3197992"/>
            <a:ext cx="4302711" cy="3374345"/>
          </a:xfrm>
        </p:spPr>
        <p:txBody>
          <a:bodyPr>
            <a:normAutofit/>
          </a:bodyPr>
          <a:lstStyle/>
          <a:p>
            <a:pPr marL="0" indent="0" algn="ctr">
              <a:buNone/>
            </a:pPr>
            <a:r>
              <a:rPr lang="en-GB" sz="3200" dirty="0"/>
              <a:t>What are the qualities of a hero? </a:t>
            </a:r>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2573792" y="708612"/>
            <a:ext cx="5729852" cy="1331136"/>
          </a:xfrm>
          <a:prstGeom prst="rect">
            <a:avLst/>
          </a:prstGeom>
        </p:spPr>
        <p:txBody>
          <a:bodyPr>
            <a:normAutofit/>
          </a:bodyPr>
          <a:lstStyle/>
          <a:p>
            <a:r>
              <a:rPr lang="en-GB" b="1" dirty="0">
                <a:solidFill>
                  <a:srgbClr val="000090"/>
                </a:solidFill>
              </a:rPr>
              <a:t>What makes a hero ? </a:t>
            </a:r>
          </a:p>
        </p:txBody>
      </p:sp>
      <p:pic>
        <p:nvPicPr>
          <p:cNvPr id="6" name="Picture 5" descr="Image result for cooking bowl"/>
          <p:cNvPicPr/>
          <p:nvPr/>
        </p:nvPicPr>
        <p:blipFill>
          <a:blip r:embed="rId3">
            <a:extLst>
              <a:ext uri="{28A0092B-C50C-407E-A947-70E740481C1C}">
                <a14:useLocalDpi xmlns:a14="http://schemas.microsoft.com/office/drawing/2010/main" val="0"/>
              </a:ext>
            </a:extLst>
          </a:blip>
          <a:srcRect/>
          <a:stretch>
            <a:fillRect/>
          </a:stretch>
        </p:blipFill>
        <p:spPr bwMode="auto">
          <a:xfrm>
            <a:off x="1005840" y="2495239"/>
            <a:ext cx="3699986" cy="3306763"/>
          </a:xfrm>
          <a:prstGeom prst="rect">
            <a:avLst/>
          </a:prstGeom>
          <a:noFill/>
          <a:ln>
            <a:noFill/>
          </a:ln>
        </p:spPr>
      </p:pic>
      <p:pic>
        <p:nvPicPr>
          <p:cNvPr id="8" name="Picture 7"/>
          <p:cNvPicPr>
            <a:picLocks noChangeAspect="1"/>
          </p:cNvPicPr>
          <p:nvPr/>
        </p:nvPicPr>
        <p:blipFill>
          <a:blip r:embed="rId4"/>
          <a:stretch>
            <a:fillRect/>
          </a:stretch>
        </p:blipFill>
        <p:spPr>
          <a:xfrm>
            <a:off x="7447245" y="6269322"/>
            <a:ext cx="725696" cy="740210"/>
          </a:xfrm>
          <a:prstGeom prst="rect">
            <a:avLst/>
          </a:prstGeom>
        </p:spPr>
      </p:pic>
      <p:pic>
        <p:nvPicPr>
          <p:cNvPr id="9" name="Picture 8"/>
          <p:cNvPicPr>
            <a:picLocks noChangeAspect="1"/>
          </p:cNvPicPr>
          <p:nvPr/>
        </p:nvPicPr>
        <p:blipFill>
          <a:blip r:embed="rId4"/>
          <a:stretch>
            <a:fillRect/>
          </a:stretch>
        </p:blipFill>
        <p:spPr>
          <a:xfrm>
            <a:off x="8549358" y="5757357"/>
            <a:ext cx="1297881" cy="1323839"/>
          </a:xfrm>
          <a:prstGeom prst="rect">
            <a:avLst/>
          </a:prstGeom>
        </p:spPr>
      </p:pic>
      <p:pic>
        <p:nvPicPr>
          <p:cNvPr id="10" name="Picture 9"/>
          <p:cNvPicPr>
            <a:picLocks noChangeAspect="1"/>
          </p:cNvPicPr>
          <p:nvPr/>
        </p:nvPicPr>
        <p:blipFill>
          <a:blip r:embed="rId4"/>
          <a:stretch>
            <a:fillRect/>
          </a:stretch>
        </p:blipFill>
        <p:spPr>
          <a:xfrm>
            <a:off x="9369717" y="4931790"/>
            <a:ext cx="725696" cy="740210"/>
          </a:xfrm>
          <a:prstGeom prst="rect">
            <a:avLst/>
          </a:prstGeom>
        </p:spPr>
      </p:pic>
    </p:spTree>
    <p:extLst>
      <p:ext uri="{BB962C8B-B14F-4D97-AF65-F5344CB8AC3E}">
        <p14:creationId xmlns:p14="http://schemas.microsoft.com/office/powerpoint/2010/main" val="282191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3373577" y="454549"/>
            <a:ext cx="8359864" cy="1219200"/>
          </a:xfrm>
          <a:prstGeom prst="rect">
            <a:avLst/>
          </a:prstGeom>
        </p:spPr>
        <p:txBody>
          <a:bodyPr/>
          <a:lstStyle/>
          <a:p>
            <a:r>
              <a:rPr lang="en-GB" b="1" dirty="0">
                <a:solidFill>
                  <a:srgbClr val="000090"/>
                </a:solidFill>
              </a:rPr>
              <a:t>Ingredients? </a:t>
            </a:r>
          </a:p>
        </p:txBody>
      </p:sp>
      <p:sp>
        <p:nvSpPr>
          <p:cNvPr id="5" name="Cloud Callout 4"/>
          <p:cNvSpPr/>
          <p:nvPr/>
        </p:nvSpPr>
        <p:spPr>
          <a:xfrm>
            <a:off x="721817" y="1790701"/>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Courage?</a:t>
            </a:r>
          </a:p>
        </p:txBody>
      </p:sp>
      <p:sp>
        <p:nvSpPr>
          <p:cNvPr id="6" name="Cloud Callout 5"/>
          <p:cNvSpPr/>
          <p:nvPr/>
        </p:nvSpPr>
        <p:spPr>
          <a:xfrm>
            <a:off x="4053844" y="1790701"/>
            <a:ext cx="3032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Determination?</a:t>
            </a:r>
          </a:p>
        </p:txBody>
      </p:sp>
      <p:sp>
        <p:nvSpPr>
          <p:cNvPr id="7" name="Cloud Callout 6"/>
          <p:cNvSpPr/>
          <p:nvPr/>
        </p:nvSpPr>
        <p:spPr>
          <a:xfrm>
            <a:off x="7543802" y="4442460"/>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endParaRPr lang="en-GB" sz="2100" b="1" dirty="0"/>
          </a:p>
        </p:txBody>
      </p:sp>
      <p:sp>
        <p:nvSpPr>
          <p:cNvPr id="8" name="Cloud Callout 7"/>
          <p:cNvSpPr/>
          <p:nvPr/>
        </p:nvSpPr>
        <p:spPr>
          <a:xfrm>
            <a:off x="7543802" y="1790701"/>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Leadership?</a:t>
            </a:r>
          </a:p>
        </p:txBody>
      </p:sp>
      <p:sp>
        <p:nvSpPr>
          <p:cNvPr id="9" name="Cloud Callout 8"/>
          <p:cNvSpPr/>
          <p:nvPr/>
        </p:nvSpPr>
        <p:spPr>
          <a:xfrm>
            <a:off x="990601" y="4442460"/>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Generosity?</a:t>
            </a:r>
          </a:p>
        </p:txBody>
      </p:sp>
      <p:sp>
        <p:nvSpPr>
          <p:cNvPr id="10" name="Cloud Callout 9"/>
          <p:cNvSpPr/>
          <p:nvPr/>
        </p:nvSpPr>
        <p:spPr>
          <a:xfrm>
            <a:off x="4328162" y="4259582"/>
            <a:ext cx="2651760" cy="1752600"/>
          </a:xfrm>
          <a:prstGeom prst="cloudCallout">
            <a:avLst>
              <a:gd name="adj1" fmla="val -58654"/>
              <a:gd name="adj2" fmla="val 79406"/>
            </a:avLst>
          </a:prstGeom>
          <a:solidFill>
            <a:srgbClr val="826CAE"/>
          </a:solidFill>
        </p:spPr>
        <p:style>
          <a:lnRef idx="2">
            <a:schemeClr val="accent1">
              <a:shade val="50000"/>
            </a:schemeClr>
          </a:lnRef>
          <a:fillRef idx="1">
            <a:schemeClr val="accent1"/>
          </a:fillRef>
          <a:effectRef idx="0">
            <a:schemeClr val="accent1"/>
          </a:effectRef>
          <a:fontRef idx="minor">
            <a:schemeClr val="lt1"/>
          </a:fontRef>
        </p:style>
        <p:txBody>
          <a:bodyPr lIns="91371" tIns="45686" rIns="91371" bIns="45686" rtlCol="0" anchor="ctr"/>
          <a:lstStyle/>
          <a:p>
            <a:pPr algn="ctr"/>
            <a:r>
              <a:rPr lang="en-GB" sz="2100" b="1" dirty="0"/>
              <a:t>Overcoming adversity?</a:t>
            </a:r>
          </a:p>
        </p:txBody>
      </p:sp>
      <p:sp>
        <p:nvSpPr>
          <p:cNvPr id="11" name="TextBox 10"/>
          <p:cNvSpPr txBox="1"/>
          <p:nvPr/>
        </p:nvSpPr>
        <p:spPr>
          <a:xfrm>
            <a:off x="7583662" y="5018652"/>
            <a:ext cx="2529839" cy="692497"/>
          </a:xfrm>
          <a:prstGeom prst="rect">
            <a:avLst/>
          </a:prstGeom>
          <a:noFill/>
        </p:spPr>
        <p:txBody>
          <a:bodyPr wrap="square" rtlCol="0">
            <a:spAutoFit/>
          </a:bodyPr>
          <a:lstStyle/>
          <a:p>
            <a:pPr algn="ctr"/>
            <a:r>
              <a:rPr lang="en-GB" sz="2100" b="1" dirty="0">
                <a:solidFill>
                  <a:schemeClr val="bg1"/>
                </a:solidFill>
              </a:rPr>
              <a:t>Achievement?</a:t>
            </a:r>
          </a:p>
          <a:p>
            <a:endParaRPr lang="en-GB" dirty="0"/>
          </a:p>
        </p:txBody>
      </p:sp>
    </p:spTree>
    <p:extLst>
      <p:ext uri="{BB962C8B-B14F-4D97-AF65-F5344CB8AC3E}">
        <p14:creationId xmlns:p14="http://schemas.microsoft.com/office/powerpoint/2010/main" val="52042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3614" y="1603198"/>
            <a:ext cx="3493553" cy="5108713"/>
          </a:xfrm>
        </p:spPr>
        <p:txBody>
          <a:bodyPr>
            <a:normAutofit/>
          </a:bodyPr>
          <a:lstStyle/>
          <a:p>
            <a:pPr marL="0" indent="0">
              <a:buNone/>
            </a:pPr>
            <a:r>
              <a:rPr lang="en-GB" b="1" dirty="0"/>
              <a:t/>
            </a:r>
            <a:br>
              <a:rPr lang="en-GB" b="1" dirty="0"/>
            </a:br>
            <a:r>
              <a:rPr lang="en-GB" b="1" dirty="0"/>
              <a:t>     DIDIER DROGBA</a:t>
            </a:r>
            <a:endParaRPr lang="en-GB" dirty="0"/>
          </a:p>
        </p:txBody>
      </p:sp>
      <p:sp>
        <p:nvSpPr>
          <p:cNvPr id="3" name="Footer Placeholder 2"/>
          <p:cNvSpPr>
            <a:spLocks noGrp="1"/>
          </p:cNvSpPr>
          <p:nvPr>
            <p:ph type="ftr" sz="quarter" idx="11"/>
          </p:nvPr>
        </p:nvSpPr>
        <p:spPr/>
        <p:txBody>
          <a:bodyPr/>
          <a:lstStyle/>
          <a:p>
            <a:r>
              <a:rPr lang="en-GB"/>
              <a:t>literacytrust.org.uk</a:t>
            </a:r>
            <a:endParaRPr lang="en-GB" dirty="0"/>
          </a:p>
        </p:txBody>
      </p:sp>
      <p:sp>
        <p:nvSpPr>
          <p:cNvPr id="4" name="Title 3"/>
          <p:cNvSpPr>
            <a:spLocks noGrp="1"/>
          </p:cNvSpPr>
          <p:nvPr>
            <p:ph type="ctrTitle" idx="4294967295"/>
          </p:nvPr>
        </p:nvSpPr>
        <p:spPr>
          <a:xfrm>
            <a:off x="3178032" y="668654"/>
            <a:ext cx="8359864" cy="1219200"/>
          </a:xfrm>
          <a:prstGeom prst="rect">
            <a:avLst/>
          </a:prstGeom>
        </p:spPr>
        <p:txBody>
          <a:bodyPr/>
          <a:lstStyle/>
          <a:p>
            <a:r>
              <a:rPr lang="en-GB" b="1" dirty="0">
                <a:solidFill>
                  <a:srgbClr val="000090"/>
                </a:solidFill>
              </a:rPr>
              <a:t>Did you know?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81" y="2418789"/>
            <a:ext cx="2381251"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362888" y="4895295"/>
            <a:ext cx="1463040" cy="369332"/>
          </a:xfrm>
          <a:prstGeom prst="rect">
            <a:avLst/>
          </a:prstGeom>
          <a:noFill/>
        </p:spPr>
        <p:txBody>
          <a:bodyPr wrap="square" lIns="91371" tIns="45686" rIns="91371" bIns="45686" rtlCol="0">
            <a:spAutoFit/>
          </a:bodyPr>
          <a:lstStyle/>
          <a:p>
            <a:r>
              <a:rPr lang="en-GB" u="sng" dirty="0">
                <a:hlinkClick r:id="rId4"/>
              </a:rPr>
              <a:t>CC BY-SA 4.0</a:t>
            </a:r>
            <a:endParaRPr lang="en-GB" dirty="0"/>
          </a:p>
        </p:txBody>
      </p:sp>
      <p:sp>
        <p:nvSpPr>
          <p:cNvPr id="6" name="TextBox 5"/>
          <p:cNvSpPr txBox="1"/>
          <p:nvPr/>
        </p:nvSpPr>
        <p:spPr>
          <a:xfrm>
            <a:off x="7826454" y="2187956"/>
            <a:ext cx="2173761" cy="461665"/>
          </a:xfrm>
          <a:prstGeom prst="rect">
            <a:avLst/>
          </a:prstGeom>
          <a:noFill/>
        </p:spPr>
        <p:txBody>
          <a:bodyPr wrap="square" lIns="91371" tIns="45686" rIns="91371" bIns="45686" rtlCol="0">
            <a:spAutoFit/>
          </a:bodyPr>
          <a:lstStyle/>
          <a:p>
            <a:r>
              <a:rPr lang="en-GB" sz="2400" b="1" dirty="0">
                <a:solidFill>
                  <a:srgbClr val="000090"/>
                </a:solidFill>
              </a:rPr>
              <a:t>PAUL SCHOLES</a:t>
            </a:r>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1152" y="2723217"/>
            <a:ext cx="1924367" cy="288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8336281" y="5745480"/>
            <a:ext cx="1737360" cy="369332"/>
          </a:xfrm>
          <a:prstGeom prst="rect">
            <a:avLst/>
          </a:prstGeom>
          <a:noFill/>
        </p:spPr>
        <p:txBody>
          <a:bodyPr wrap="square" lIns="91371" tIns="45686" rIns="91371" bIns="45686" rtlCol="0">
            <a:spAutoFit/>
          </a:bodyPr>
          <a:lstStyle/>
          <a:p>
            <a:r>
              <a:rPr lang="en-GB" u="sng" dirty="0">
                <a:hlinkClick r:id="rId6"/>
              </a:rPr>
              <a:t>CC BY 4.0</a:t>
            </a:r>
            <a:endParaRPr lang="en-GB" dirty="0"/>
          </a:p>
        </p:txBody>
      </p:sp>
      <p:pic>
        <p:nvPicPr>
          <p:cNvPr id="3081" name="Picture 9" descr="Marvin Sorde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995" y="3485912"/>
            <a:ext cx="2095499"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4228099" y="2792433"/>
            <a:ext cx="2895600" cy="461665"/>
          </a:xfrm>
          <a:prstGeom prst="rect">
            <a:avLst/>
          </a:prstGeom>
          <a:noFill/>
        </p:spPr>
        <p:txBody>
          <a:bodyPr wrap="square" lIns="91371" tIns="45686" rIns="91371" bIns="45686" rtlCol="0">
            <a:spAutoFit/>
          </a:bodyPr>
          <a:lstStyle/>
          <a:p>
            <a:r>
              <a:rPr lang="en-GB" sz="2400" b="1" dirty="0">
                <a:solidFill>
                  <a:srgbClr val="000090"/>
                </a:solidFill>
              </a:rPr>
              <a:t>MARVIN SORDELL</a:t>
            </a:r>
          </a:p>
        </p:txBody>
      </p:sp>
      <p:sp>
        <p:nvSpPr>
          <p:cNvPr id="8" name="TextBox 7"/>
          <p:cNvSpPr txBox="1"/>
          <p:nvPr/>
        </p:nvSpPr>
        <p:spPr>
          <a:xfrm>
            <a:off x="4564706" y="6282457"/>
            <a:ext cx="2026921" cy="369332"/>
          </a:xfrm>
          <a:prstGeom prst="rect">
            <a:avLst/>
          </a:prstGeom>
          <a:noFill/>
        </p:spPr>
        <p:txBody>
          <a:bodyPr wrap="square" lIns="91371" tIns="45686" rIns="91371" bIns="45686" rtlCol="0">
            <a:spAutoFit/>
          </a:bodyPr>
          <a:lstStyle/>
          <a:p>
            <a:r>
              <a:rPr lang="en-GB" u="sng" dirty="0">
                <a:hlinkClick r:id="rId8"/>
              </a:rPr>
              <a:t>CC BY-SA 2.0</a:t>
            </a:r>
            <a:endParaRPr lang="en-GB" dirty="0"/>
          </a:p>
        </p:txBody>
      </p:sp>
    </p:spTree>
    <p:extLst>
      <p:ext uri="{BB962C8B-B14F-4D97-AF65-F5344CB8AC3E}">
        <p14:creationId xmlns:p14="http://schemas.microsoft.com/office/powerpoint/2010/main" val="240607945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1E4F49-29A6-4404-96C3-1A390661F43F}" vid="{03C58513-A751-420D-9F16-8E9F847A7E3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1E4F49-29A6-4404-96C3-1A390661F43F}" vid="{494133BC-DD55-4D17-8CD6-D534DBC17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FINAL red</Template>
  <TotalTime>790</TotalTime>
  <Words>691</Words>
  <Application>Microsoft Office PowerPoint</Application>
  <PresentationFormat>Custom</PresentationFormat>
  <Paragraphs>122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Custom Design</vt:lpstr>
      <vt:lpstr>PowerPoint Presentation</vt:lpstr>
      <vt:lpstr>Quick Quiz … Whose profile? </vt:lpstr>
      <vt:lpstr>Quick Quiz … Whose profile? </vt:lpstr>
      <vt:lpstr>PowerPoint Presentation</vt:lpstr>
      <vt:lpstr>Zero to Hero</vt:lpstr>
      <vt:lpstr>Heroes can be male or female!</vt:lpstr>
      <vt:lpstr>What makes a hero ? </vt:lpstr>
      <vt:lpstr>Ingredients? </vt:lpstr>
      <vt:lpstr>Did you know? </vt:lpstr>
      <vt:lpstr>The Challenge</vt:lpstr>
      <vt:lpstr>Use your powers of persuasion</vt:lpstr>
      <vt:lpstr>Your own personal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Clark</dc:creator>
  <cp:lastModifiedBy>JOANNE Harrisson</cp:lastModifiedBy>
  <cp:revision>29</cp:revision>
  <dcterms:created xsi:type="dcterms:W3CDTF">2019-06-13T10:46:25Z</dcterms:created>
  <dcterms:modified xsi:type="dcterms:W3CDTF">2019-10-04T13:15:39Z</dcterms:modified>
</cp:coreProperties>
</file>