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1" r:id="rId15"/>
    <p:sldId id="272" r:id="rId16"/>
    <p:sldId id="273" r:id="rId17"/>
    <p:sldId id="274" r:id="rId18"/>
    <p:sldId id="275" r:id="rId1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26" roundtripDataSignature="AMtx7mjyU+ZgiULZBymQtih7pKZpWazd7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339" autoAdjust="0"/>
  </p:normalViewPr>
  <p:slideViewPr>
    <p:cSldViewPr snapToGrid="0">
      <p:cViewPr varScale="1">
        <p:scale>
          <a:sx n="59" d="100"/>
          <a:sy n="59" d="100"/>
        </p:scale>
        <p:origin x="2146"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customschemas.google.com/relationships/presentationmetadata" Target="meta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paralympic.org/classificatio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12" name="Google Shape;112;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solidFill>
                  <a:srgbClr val="000000"/>
                </a:solidFill>
                <a:highlight>
                  <a:srgbClr val="FFFFFF"/>
                </a:highlight>
              </a:rPr>
              <a:t>What makes a good mascot?</a:t>
            </a:r>
            <a:endParaRPr>
              <a:solidFill>
                <a:srgbClr val="000000"/>
              </a:solidFill>
              <a:highlight>
                <a:srgbClr val="FFFFFF"/>
              </a:highlight>
            </a:endParaRPr>
          </a:p>
          <a:p>
            <a:pPr marL="171450" marR="0" lvl="0" indent="-171450" algn="l" rtl="0">
              <a:lnSpc>
                <a:spcPct val="100000"/>
              </a:lnSpc>
              <a:spcBef>
                <a:spcPts val="0"/>
              </a:spcBef>
              <a:spcAft>
                <a:spcPts val="0"/>
              </a:spcAft>
              <a:buSzPts val="1200"/>
              <a:buFont typeface="Arial"/>
              <a:buChar char="•"/>
            </a:pPr>
            <a:r>
              <a:rPr lang="en-GB">
                <a:solidFill>
                  <a:srgbClr val="000000"/>
                </a:solidFill>
                <a:highlight>
                  <a:srgbClr val="FFFFFF"/>
                </a:highlight>
              </a:rPr>
              <a:t>What do you like about each design? (Think about the colours, the shapes, the expressions, anything you know about their story.)</a:t>
            </a:r>
            <a:endParaRPr>
              <a:solidFill>
                <a:srgbClr val="000000"/>
              </a:solidFill>
              <a:highlight>
                <a:srgbClr val="FFFFFF"/>
              </a:highlight>
            </a:endParaRPr>
          </a:p>
          <a:p>
            <a:pPr marL="171450" marR="0" lvl="0" indent="-171450" algn="l" rtl="0">
              <a:lnSpc>
                <a:spcPct val="100000"/>
              </a:lnSpc>
              <a:spcBef>
                <a:spcPts val="0"/>
              </a:spcBef>
              <a:spcAft>
                <a:spcPts val="0"/>
              </a:spcAft>
              <a:buSzPts val="1200"/>
              <a:buFont typeface="Arial"/>
              <a:buChar char="•"/>
            </a:pPr>
            <a:r>
              <a:rPr lang="en-GB">
                <a:solidFill>
                  <a:srgbClr val="000000"/>
                </a:solidFill>
                <a:highlight>
                  <a:srgbClr val="FFFFFF"/>
                </a:highlight>
              </a:rPr>
              <a:t>What would you change?</a:t>
            </a:r>
            <a:endParaRPr>
              <a:solidFill>
                <a:srgbClr val="000000"/>
              </a:solidFill>
              <a:highlight>
                <a:srgbClr val="FFFFFF"/>
              </a:highlight>
            </a:endParaRPr>
          </a:p>
          <a:p>
            <a:pPr marL="171450" marR="0" lvl="0" indent="-171450" algn="l" rtl="0">
              <a:lnSpc>
                <a:spcPct val="100000"/>
              </a:lnSpc>
              <a:spcBef>
                <a:spcPts val="0"/>
              </a:spcBef>
              <a:spcAft>
                <a:spcPts val="0"/>
              </a:spcAft>
              <a:buSzPts val="1200"/>
              <a:buFont typeface="Arial"/>
              <a:buChar char="•"/>
            </a:pPr>
            <a:r>
              <a:rPr lang="en-GB">
                <a:solidFill>
                  <a:srgbClr val="000000"/>
                </a:solidFill>
                <a:highlight>
                  <a:srgbClr val="FFFFFF"/>
                </a:highlight>
              </a:rPr>
              <a:t>Which is/are your favourite mascot(s)?</a:t>
            </a:r>
            <a:endParaRPr>
              <a:solidFill>
                <a:srgbClr val="000000"/>
              </a:solidFill>
              <a:highlight>
                <a:srgbClr val="FFFFFF"/>
              </a:highlight>
            </a:endParaRPr>
          </a:p>
          <a:p>
            <a:pPr marL="171450" marR="0" lvl="0" indent="-95250" algn="l" rtl="0">
              <a:lnSpc>
                <a:spcPct val="100000"/>
              </a:lnSpc>
              <a:spcBef>
                <a:spcPts val="0"/>
              </a:spcBef>
              <a:spcAft>
                <a:spcPts val="0"/>
              </a:spcAft>
              <a:buClr>
                <a:schemeClr val="dk1"/>
              </a:buClr>
              <a:buSzPts val="1200"/>
              <a:buFont typeface="Arial"/>
              <a:buNone/>
            </a:pPr>
            <a:endParaRPr>
              <a:solidFill>
                <a:srgbClr val="000000"/>
              </a:solidFill>
              <a:highlight>
                <a:srgbClr val="FFFFFF"/>
              </a:highlight>
            </a:endParaRPr>
          </a:p>
          <a:p>
            <a:pPr marL="0" marR="0" lvl="0" indent="0" algn="l" rtl="0">
              <a:lnSpc>
                <a:spcPct val="100000"/>
              </a:lnSpc>
              <a:spcBef>
                <a:spcPts val="0"/>
              </a:spcBef>
              <a:spcAft>
                <a:spcPts val="0"/>
              </a:spcAft>
              <a:buClr>
                <a:schemeClr val="dk1"/>
              </a:buClr>
              <a:buSzPts val="1200"/>
              <a:buFont typeface="Arial"/>
              <a:buNone/>
            </a:pPr>
            <a:r>
              <a:rPr lang="en-GB" b="1">
                <a:solidFill>
                  <a:srgbClr val="000000"/>
                </a:solidFill>
                <a:highlight>
                  <a:srgbClr val="FFFFFF"/>
                </a:highlight>
              </a:rPr>
              <a:t>About the mascots</a:t>
            </a:r>
            <a:endParaRPr b="1">
              <a:solidFill>
                <a:srgbClr val="000000"/>
              </a:solidFill>
              <a:highlight>
                <a:srgbClr val="FFFFFF"/>
              </a:highlight>
            </a:endParaRPr>
          </a:p>
          <a:p>
            <a:pPr marL="228600" lvl="0" indent="-228600" algn="l" rtl="0">
              <a:spcBef>
                <a:spcPts val="0"/>
              </a:spcBef>
              <a:spcAft>
                <a:spcPts val="0"/>
              </a:spcAft>
              <a:buSzPts val="1200"/>
              <a:buFont typeface="Calibri"/>
              <a:buAutoNum type="arabicPeriod"/>
            </a:pPr>
            <a:r>
              <a:rPr lang="en-GB" b="1">
                <a:solidFill>
                  <a:srgbClr val="000000"/>
                </a:solidFill>
                <a:highlight>
                  <a:srgbClr val="FFFFFF"/>
                </a:highlight>
              </a:rPr>
              <a:t>Magique, Olympic Winter Games, Albertville 1992. </a:t>
            </a:r>
            <a:r>
              <a:rPr lang="en-GB">
                <a:solidFill>
                  <a:srgbClr val="000000"/>
                </a:solidFill>
                <a:highlight>
                  <a:srgbClr val="FFFFFF"/>
                </a:highlight>
                <a:latin typeface="Calibri"/>
                <a:ea typeface="Calibri"/>
                <a:cs typeface="Calibri"/>
                <a:sym typeface="Calibri"/>
              </a:rPr>
              <a:t>The star stands for dreams and imagination</a:t>
            </a:r>
            <a:r>
              <a:rPr lang="en-GB"/>
              <a:t> and uses the French flag colours. </a:t>
            </a:r>
            <a:endParaRPr>
              <a:solidFill>
                <a:srgbClr val="000000"/>
              </a:solidFill>
              <a:highlight>
                <a:srgbClr val="FFFFFF"/>
              </a:highlight>
            </a:endParaRPr>
          </a:p>
          <a:p>
            <a:pPr marL="228600" lvl="0" indent="-215900" algn="l" rtl="0">
              <a:spcBef>
                <a:spcPts val="0"/>
              </a:spcBef>
              <a:spcAft>
                <a:spcPts val="0"/>
              </a:spcAft>
              <a:buSzPts val="1200"/>
              <a:buFont typeface="Calibri"/>
              <a:buAutoNum type="arabicPeriod"/>
            </a:pPr>
            <a:r>
              <a:rPr lang="en-GB" b="1">
                <a:solidFill>
                  <a:srgbClr val="000000"/>
                </a:solidFill>
                <a:highlight>
                  <a:srgbClr val="FFFFFF"/>
                </a:highlight>
                <a:latin typeface="Calibri"/>
                <a:ea typeface="Calibri"/>
                <a:cs typeface="Calibri"/>
                <a:sym typeface="Calibri"/>
              </a:rPr>
              <a:t>Gomdoori</a:t>
            </a:r>
            <a:r>
              <a:rPr lang="en-GB">
                <a:solidFill>
                  <a:srgbClr val="000000"/>
                </a:solidFill>
                <a:highlight>
                  <a:srgbClr val="FFFFFF"/>
                </a:highlight>
                <a:latin typeface="Calibri"/>
                <a:ea typeface="Calibri"/>
                <a:cs typeface="Calibri"/>
                <a:sym typeface="Calibri"/>
              </a:rPr>
              <a:t>, </a:t>
            </a:r>
            <a:r>
              <a:rPr lang="en-GB" b="1">
                <a:solidFill>
                  <a:srgbClr val="000000"/>
                </a:solidFill>
                <a:highlight>
                  <a:srgbClr val="FFFFFF"/>
                </a:highlight>
                <a:latin typeface="Calibri"/>
                <a:ea typeface="Calibri"/>
                <a:cs typeface="Calibri"/>
                <a:sym typeface="Calibri"/>
              </a:rPr>
              <a:t>Paralympic Summer Games, Seoul 1988. </a:t>
            </a:r>
            <a:r>
              <a:rPr lang="en-GB">
                <a:solidFill>
                  <a:srgbClr val="000000"/>
                </a:solidFill>
                <a:highlight>
                  <a:srgbClr val="FFFFFF"/>
                </a:highlight>
                <a:latin typeface="Calibri"/>
                <a:ea typeface="Calibri"/>
                <a:cs typeface="Calibri"/>
                <a:sym typeface="Calibri"/>
              </a:rPr>
              <a:t>‘Gomdoori’, which means ‘teddy bear’ in Korean, are two Asian black bears, each representing wisdom and courage. They are running a three-legged race with legs tied together, symbolizing the power of cooperation, of mutual encouragement, and of the ability to create peace and harmony together. </a:t>
            </a:r>
            <a:endParaRPr>
              <a:solidFill>
                <a:srgbClr val="000000"/>
              </a:solidFill>
              <a:highlight>
                <a:srgbClr val="FFFFFF"/>
              </a:highlight>
            </a:endParaRPr>
          </a:p>
          <a:p>
            <a:pPr marL="228600" marR="0" lvl="0" indent="-215900" algn="l" rtl="0">
              <a:lnSpc>
                <a:spcPct val="100000"/>
              </a:lnSpc>
              <a:spcBef>
                <a:spcPts val="0"/>
              </a:spcBef>
              <a:spcAft>
                <a:spcPts val="0"/>
              </a:spcAft>
              <a:buSzPts val="1200"/>
              <a:buFont typeface="Calibri"/>
              <a:buAutoNum type="arabicPeriod"/>
            </a:pPr>
            <a:r>
              <a:rPr lang="en-GB" b="1" i="0">
                <a:solidFill>
                  <a:srgbClr val="000000"/>
                </a:solidFill>
                <a:highlight>
                  <a:srgbClr val="FFFFFF"/>
                </a:highlight>
                <a:latin typeface="Calibri"/>
                <a:ea typeface="Calibri"/>
                <a:cs typeface="Calibri"/>
                <a:sym typeface="Calibri"/>
              </a:rPr>
              <a:t>Soohorang, Olympic Winter Games, PyeongChang 2018.</a:t>
            </a:r>
            <a:r>
              <a:rPr lang="en-GB" b="0" i="0">
                <a:solidFill>
                  <a:srgbClr val="000000"/>
                </a:solidFill>
                <a:highlight>
                  <a:srgbClr val="FFFFFF"/>
                </a:highlight>
                <a:latin typeface="Calibri"/>
                <a:ea typeface="Calibri"/>
                <a:cs typeface="Calibri"/>
                <a:sym typeface="Calibri"/>
              </a:rPr>
              <a:t> In Korean folklore, the white tiger was viewed as a guardian that helped protect the country and its people. ‘Shooho’ means ‘protection’, the tiger helping to ‘protect’ the athletes and visitors at the games, and ‘Rang’ is from the Korean word ‘ho-rang-I’ which means ‘tiger’.</a:t>
            </a:r>
            <a:endParaRPr>
              <a:solidFill>
                <a:srgbClr val="000000"/>
              </a:solidFill>
              <a:highlight>
                <a:srgbClr val="FFFFFF"/>
              </a:highlight>
            </a:endParaRPr>
          </a:p>
          <a:p>
            <a:pPr marL="228600" marR="0" lvl="0" indent="-215900" algn="l" rtl="0">
              <a:lnSpc>
                <a:spcPct val="100000"/>
              </a:lnSpc>
              <a:spcBef>
                <a:spcPts val="0"/>
              </a:spcBef>
              <a:spcAft>
                <a:spcPts val="0"/>
              </a:spcAft>
              <a:buSzPts val="1200"/>
              <a:buFont typeface="Calibri"/>
              <a:buAutoNum type="arabicPeriod"/>
            </a:pPr>
            <a:r>
              <a:rPr lang="en-GB" b="1">
                <a:solidFill>
                  <a:srgbClr val="000000"/>
                </a:solidFill>
                <a:highlight>
                  <a:srgbClr val="FFFFFF"/>
                </a:highlight>
              </a:rPr>
              <a:t>Vinicius, Olympic Summer Games, Rio 2016. </a:t>
            </a:r>
            <a:r>
              <a:rPr lang="en-GB">
                <a:solidFill>
                  <a:srgbClr val="000000"/>
                </a:solidFill>
                <a:highlight>
                  <a:srgbClr val="FFFFFF"/>
                </a:highlight>
              </a:rPr>
              <a:t>Vinicius is made up of different Brazilian animals: the bird, the cat and the monkey, and the name was chosen in honour of the famous Brazilian musician, Vinicius de Moraes. </a:t>
            </a:r>
            <a:r>
              <a:rPr lang="en-GB" b="0" i="0">
                <a:solidFill>
                  <a:srgbClr val="000000"/>
                </a:solidFill>
                <a:highlight>
                  <a:srgbClr val="FFFFFF"/>
                </a:highlight>
                <a:latin typeface="Calibri"/>
                <a:ea typeface="Calibri"/>
                <a:cs typeface="Calibri"/>
                <a:sym typeface="Calibri"/>
              </a:rPr>
              <a:t>He can stretch his arms and legs as much as he wants. This allows him to jump higher, run faster, and become stronger.</a:t>
            </a:r>
            <a:endParaRPr>
              <a:solidFill>
                <a:srgbClr val="000000"/>
              </a:solidFill>
              <a:highlight>
                <a:srgbClr val="FFFFFF"/>
              </a:highlight>
            </a:endParaRPr>
          </a:p>
          <a:p>
            <a:pPr marL="228600" marR="0" lvl="0" indent="-215900" algn="l" rtl="0">
              <a:lnSpc>
                <a:spcPct val="100000"/>
              </a:lnSpc>
              <a:spcBef>
                <a:spcPts val="0"/>
              </a:spcBef>
              <a:spcAft>
                <a:spcPts val="0"/>
              </a:spcAft>
              <a:buSzPts val="1200"/>
              <a:buFont typeface="Calibri"/>
              <a:buAutoNum type="arabicPeriod"/>
            </a:pPr>
            <a:r>
              <a:rPr lang="en-GB" b="1" i="0">
                <a:solidFill>
                  <a:srgbClr val="000000"/>
                </a:solidFill>
                <a:highlight>
                  <a:srgbClr val="FFFFFF"/>
                </a:highlight>
                <a:latin typeface="Calibri"/>
                <a:ea typeface="Calibri"/>
                <a:cs typeface="Calibri"/>
                <a:sym typeface="Calibri"/>
              </a:rPr>
              <a:t>Neve and Gliz, Olympic Winter Games, Turin 2006. </a:t>
            </a:r>
            <a:r>
              <a:rPr lang="en-GB" b="1">
                <a:solidFill>
                  <a:srgbClr val="000000"/>
                </a:solidFill>
                <a:highlight>
                  <a:srgbClr val="FFFFFF"/>
                </a:highlight>
                <a:latin typeface="Calibri"/>
                <a:ea typeface="Calibri"/>
                <a:cs typeface="Calibri"/>
                <a:sym typeface="Calibri"/>
              </a:rPr>
              <a:t>‘</a:t>
            </a:r>
            <a:r>
              <a:rPr lang="en-GB">
                <a:solidFill>
                  <a:srgbClr val="000000"/>
                </a:solidFill>
                <a:highlight>
                  <a:srgbClr val="FFFFFF"/>
                </a:highlight>
                <a:latin typeface="Calibri"/>
                <a:ea typeface="Calibri"/>
                <a:cs typeface="Calibri"/>
                <a:sym typeface="Calibri"/>
              </a:rPr>
              <a:t>Neve’ is the Italian for snow; her fluid, red design embodies elegance of motion and harmony. Gliz is derived from ‘ghiaccio’, meaning ice. He's all compact and blue, as powerful as any Olympic athlete.</a:t>
            </a:r>
            <a:endParaRPr>
              <a:solidFill>
                <a:srgbClr val="000000"/>
              </a:solidFill>
              <a:highlight>
                <a:srgbClr val="FFFFFF"/>
              </a:highlight>
            </a:endParaRPr>
          </a:p>
          <a:p>
            <a:pPr marL="228600" marR="0" lvl="0" indent="-215900" algn="l" rtl="0">
              <a:lnSpc>
                <a:spcPct val="100000"/>
              </a:lnSpc>
              <a:spcBef>
                <a:spcPts val="0"/>
              </a:spcBef>
              <a:spcAft>
                <a:spcPts val="0"/>
              </a:spcAft>
              <a:buSzPts val="1200"/>
              <a:buFont typeface="Calibri"/>
              <a:buAutoNum type="arabicPeriod"/>
            </a:pPr>
            <a:r>
              <a:rPr lang="en-GB" b="1">
                <a:solidFill>
                  <a:srgbClr val="000000"/>
                </a:solidFill>
                <a:highlight>
                  <a:srgbClr val="FFFFFF"/>
                </a:highlight>
              </a:rPr>
              <a:t>Fu Niu Lele, Paralympic Summer Games, Beijing 2008. </a:t>
            </a:r>
            <a:r>
              <a:rPr lang="en-GB">
                <a:solidFill>
                  <a:srgbClr val="000000"/>
                </a:solidFill>
                <a:highlight>
                  <a:srgbClr val="FFFFFF"/>
                </a:highlight>
              </a:rPr>
              <a:t>The cow mascot features colours used in traditional Chinese New Year’s paintings and gifts. The name relates to characters meaning luck and happiness. </a:t>
            </a:r>
            <a:endParaRPr b="0" i="0">
              <a:solidFill>
                <a:srgbClr val="000000"/>
              </a:solidFill>
              <a:highlight>
                <a:srgbClr val="FFFFFF"/>
              </a:highlight>
              <a:latin typeface="Calibri"/>
              <a:ea typeface="Calibri"/>
              <a:cs typeface="Calibri"/>
              <a:sym typeface="Calibri"/>
            </a:endParaRPr>
          </a:p>
          <a:p>
            <a:pPr marL="228600" marR="0" lvl="0" indent="-215900" algn="l" rtl="0">
              <a:lnSpc>
                <a:spcPct val="100000"/>
              </a:lnSpc>
              <a:spcBef>
                <a:spcPts val="0"/>
              </a:spcBef>
              <a:spcAft>
                <a:spcPts val="0"/>
              </a:spcAft>
              <a:buSzPts val="1200"/>
              <a:buFont typeface="Calibri"/>
              <a:buAutoNum type="arabicPeriod"/>
            </a:pPr>
            <a:r>
              <a:rPr lang="en-GB" b="1">
                <a:solidFill>
                  <a:srgbClr val="000000"/>
                </a:solidFill>
                <a:highlight>
                  <a:srgbClr val="FFFFFF"/>
                </a:highlight>
              </a:rPr>
              <a:t>Mandeville</a:t>
            </a:r>
            <a:r>
              <a:rPr lang="en-GB" b="1" i="0">
                <a:solidFill>
                  <a:srgbClr val="000000"/>
                </a:solidFill>
                <a:highlight>
                  <a:srgbClr val="FFFFFF"/>
                </a:highlight>
                <a:latin typeface="Calibri"/>
                <a:ea typeface="Calibri"/>
                <a:cs typeface="Calibri"/>
                <a:sym typeface="Calibri"/>
              </a:rPr>
              <a:t>, </a:t>
            </a:r>
            <a:r>
              <a:rPr lang="en-GB" b="1">
                <a:solidFill>
                  <a:srgbClr val="000000"/>
                </a:solidFill>
                <a:highlight>
                  <a:srgbClr val="FFFFFF"/>
                </a:highlight>
              </a:rPr>
              <a:t>Paralympic </a:t>
            </a:r>
            <a:r>
              <a:rPr lang="en-GB" b="1" i="0">
                <a:solidFill>
                  <a:srgbClr val="000000"/>
                </a:solidFill>
                <a:highlight>
                  <a:srgbClr val="FFFFFF"/>
                </a:highlight>
                <a:latin typeface="Calibri"/>
                <a:ea typeface="Calibri"/>
                <a:cs typeface="Calibri"/>
                <a:sym typeface="Calibri"/>
              </a:rPr>
              <a:t>Summer Games, London 2012. </a:t>
            </a:r>
            <a:r>
              <a:rPr lang="en-GB">
                <a:solidFill>
                  <a:srgbClr val="000000"/>
                </a:solidFill>
                <a:highlight>
                  <a:srgbClr val="FFFFFF"/>
                </a:highlight>
              </a:rPr>
              <a:t>Mandeville, the Paralympic mascot, was named after the Stoke Mandeville Hospital in Buckinghamshire, the birthplace of the Stoke Mandeville Games, the predecessor of today’s Paralympic Games. The three spikes on its helmet symbolise the three Agitos of the Paralympic logo.</a:t>
            </a:r>
            <a:endParaRPr>
              <a:solidFill>
                <a:srgbClr val="000000"/>
              </a:solidFill>
              <a:highlight>
                <a:srgbClr val="FFFFFF"/>
              </a:highlight>
            </a:endParaRPr>
          </a:p>
          <a:p>
            <a:pPr marL="228600" marR="0" lvl="0" indent="-215900" algn="l" rtl="0">
              <a:lnSpc>
                <a:spcPct val="100000"/>
              </a:lnSpc>
              <a:spcBef>
                <a:spcPts val="0"/>
              </a:spcBef>
              <a:spcAft>
                <a:spcPts val="0"/>
              </a:spcAft>
              <a:buSzPts val="1200"/>
              <a:buFont typeface="Calibri"/>
              <a:buAutoNum type="arabicPeriod"/>
            </a:pPr>
            <a:r>
              <a:rPr lang="en-GB" b="1" i="0">
                <a:solidFill>
                  <a:srgbClr val="000000"/>
                </a:solidFill>
                <a:highlight>
                  <a:srgbClr val="FFFFFF"/>
                </a:highlight>
                <a:latin typeface="Calibri"/>
                <a:ea typeface="Calibri"/>
                <a:cs typeface="Calibri"/>
                <a:sym typeface="Calibri"/>
              </a:rPr>
              <a:t>Sondre, Paralympic Winter Games, Lillehammer 1994. </a:t>
            </a:r>
            <a:r>
              <a:rPr lang="en-GB" b="0" i="0">
                <a:solidFill>
                  <a:srgbClr val="000000"/>
                </a:solidFill>
                <a:highlight>
                  <a:srgbClr val="FFFFFF"/>
                </a:highlight>
                <a:latin typeface="Calibri"/>
                <a:ea typeface="Calibri"/>
                <a:cs typeface="Calibri"/>
                <a:sym typeface="Calibri"/>
              </a:rPr>
              <a:t>Sondre is a friendly troll, a creation with origins in Norse mythology. His impairment is a lower leg amputation. </a:t>
            </a:r>
            <a:endParaRPr>
              <a:solidFill>
                <a:srgbClr val="000000"/>
              </a:solidFill>
              <a:highlight>
                <a:srgbClr val="FFFFFF"/>
              </a:highlight>
            </a:endParaRPr>
          </a:p>
          <a:p>
            <a:pPr marL="228600" marR="0" lvl="0" indent="-139700" algn="l" rtl="0">
              <a:lnSpc>
                <a:spcPct val="100000"/>
              </a:lnSpc>
              <a:spcBef>
                <a:spcPts val="0"/>
              </a:spcBef>
              <a:spcAft>
                <a:spcPts val="0"/>
              </a:spcAft>
              <a:buClr>
                <a:schemeClr val="dk1"/>
              </a:buClr>
              <a:buSzPts val="1400"/>
              <a:buFont typeface="Calibri"/>
              <a:buNone/>
            </a:pPr>
            <a:endParaRPr sz="1100" b="0" i="0">
              <a:solidFill>
                <a:schemeClr val="dk1"/>
              </a:solidFill>
              <a:highlight>
                <a:srgbClr val="000000"/>
              </a:highlight>
              <a:latin typeface="Calibri"/>
              <a:ea typeface="Calibri"/>
              <a:cs typeface="Calibri"/>
              <a:sym typeface="Calibri"/>
            </a:endParaRPr>
          </a:p>
          <a:p>
            <a:pPr marL="228600" lvl="0" indent="-139700" algn="l" rtl="0">
              <a:spcBef>
                <a:spcPts val="0"/>
              </a:spcBef>
              <a:spcAft>
                <a:spcPts val="0"/>
              </a:spcAft>
              <a:buClr>
                <a:schemeClr val="dk1"/>
              </a:buClr>
              <a:buSzPts val="1400"/>
              <a:buFont typeface="Calibri"/>
              <a:buNone/>
            </a:pPr>
            <a:endParaRPr sz="1100">
              <a:solidFill>
                <a:schemeClr val="lt1"/>
              </a:solidFill>
              <a:highlight>
                <a:srgbClr val="000000"/>
              </a:highlight>
              <a:latin typeface="Calibri"/>
              <a:ea typeface="Calibri"/>
              <a:cs typeface="Calibri"/>
              <a:sym typeface="Calibri"/>
            </a:endParaRPr>
          </a:p>
          <a:p>
            <a:pPr marL="228600" lvl="0" indent="-139700" algn="l" rtl="0">
              <a:spcBef>
                <a:spcPts val="0"/>
              </a:spcBef>
              <a:spcAft>
                <a:spcPts val="0"/>
              </a:spcAft>
              <a:buClr>
                <a:schemeClr val="dk1"/>
              </a:buClr>
              <a:buSzPts val="1400"/>
              <a:buFont typeface="Calibri"/>
              <a:buNone/>
            </a:pPr>
            <a:endParaRPr sz="1100">
              <a:solidFill>
                <a:schemeClr val="lt1"/>
              </a:solidFill>
              <a:highlight>
                <a:srgbClr val="000000"/>
              </a:highlight>
              <a:latin typeface="Calibri"/>
              <a:ea typeface="Calibri"/>
              <a:cs typeface="Calibri"/>
              <a:sym typeface="Calibri"/>
            </a:endParaRPr>
          </a:p>
          <a:p>
            <a:pPr marL="228600" lvl="0" indent="-152400" algn="l" rtl="0">
              <a:spcBef>
                <a:spcPts val="0"/>
              </a:spcBef>
              <a:spcAft>
                <a:spcPts val="0"/>
              </a:spcAft>
              <a:buClr>
                <a:schemeClr val="dk1"/>
              </a:buClr>
              <a:buSzPts val="1200"/>
              <a:buFont typeface="Calibri"/>
              <a:buNone/>
            </a:pPr>
            <a:endParaRPr sz="1100" b="1">
              <a:highlight>
                <a:srgbClr val="000000"/>
              </a:highlight>
            </a:endParaRPr>
          </a:p>
        </p:txBody>
      </p:sp>
      <p:sp>
        <p:nvSpPr>
          <p:cNvPr id="293" name="Google Shape;293;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What makes a good mascot? Personality!</a:t>
            </a:r>
            <a:endParaRPr/>
          </a:p>
          <a:p>
            <a:pPr marL="0" lvl="0" indent="0" algn="l" rtl="0">
              <a:spcBef>
                <a:spcPts val="0"/>
              </a:spcBef>
              <a:spcAft>
                <a:spcPts val="0"/>
              </a:spcAft>
              <a:buNone/>
            </a:pPr>
            <a:r>
              <a:rPr lang="en-GB"/>
              <a:t>Think about your mascot’s personality. You need to bring life to your character and make sure it appeals to younger children as well as the athletes and spectators.</a:t>
            </a:r>
            <a:endParaRPr/>
          </a:p>
        </p:txBody>
      </p:sp>
      <p:sp>
        <p:nvSpPr>
          <p:cNvPr id="306" name="Google Shape;306;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How do mascots move?</a:t>
            </a:r>
            <a:endParaRPr/>
          </a:p>
          <a:p>
            <a:pPr marL="0" marR="0" lvl="0" indent="0" algn="l" rtl="0">
              <a:lnSpc>
                <a:spcPct val="100000"/>
              </a:lnSpc>
              <a:spcBef>
                <a:spcPts val="0"/>
              </a:spcBef>
              <a:spcAft>
                <a:spcPts val="0"/>
              </a:spcAft>
              <a:buClr>
                <a:schemeClr val="dk1"/>
              </a:buClr>
              <a:buSzPts val="1200"/>
              <a:buFont typeface="Calibri"/>
              <a:buNone/>
            </a:pPr>
            <a:r>
              <a:rPr lang="en-GB"/>
              <a:t>How can/should a mascot designer consider movement in their design?</a:t>
            </a:r>
            <a:endParaRPr/>
          </a:p>
        </p:txBody>
      </p:sp>
      <p:sp>
        <p:nvSpPr>
          <p:cNvPr id="317" name="Google Shape;317;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Read the design brief</a:t>
            </a:r>
            <a:endParaRPr/>
          </a:p>
          <a:p>
            <a:pPr marL="0" marR="0" lvl="0" indent="0" algn="l" rtl="0">
              <a:lnSpc>
                <a:spcPct val="100000"/>
              </a:lnSpc>
              <a:spcBef>
                <a:spcPts val="0"/>
              </a:spcBef>
              <a:spcAft>
                <a:spcPts val="0"/>
              </a:spcAft>
              <a:buClr>
                <a:schemeClr val="dk1"/>
              </a:buClr>
              <a:buSzPts val="1200"/>
              <a:buFont typeface="Calibri"/>
              <a:buNone/>
            </a:pPr>
            <a:r>
              <a:rPr lang="en-GB"/>
              <a:t>Your mascot could be anything (an animal, an object, something more abstract like a flame, or something imaginary). Whatever you design, remember to think about how your mascot could:</a:t>
            </a:r>
            <a:endParaRPr/>
          </a:p>
          <a:p>
            <a:pPr marL="171450" marR="0" lvl="0" indent="-171450" algn="l" rtl="0">
              <a:lnSpc>
                <a:spcPct val="100000"/>
              </a:lnSpc>
              <a:spcBef>
                <a:spcPts val="0"/>
              </a:spcBef>
              <a:spcAft>
                <a:spcPts val="0"/>
              </a:spcAft>
              <a:buClr>
                <a:schemeClr val="dk1"/>
              </a:buClr>
              <a:buSzPts val="1200"/>
              <a:buFont typeface="Arial"/>
              <a:buChar char="•"/>
            </a:pPr>
            <a:r>
              <a:rPr lang="en-GB"/>
              <a:t>represent a physical or sensory impairment (remember to look at slide 6–7 to think about different kinds of impairments)</a:t>
            </a:r>
            <a:endParaRPr/>
          </a:p>
          <a:p>
            <a:pPr marL="171450" marR="0" lvl="0" indent="-171450" algn="l" rtl="0">
              <a:lnSpc>
                <a:spcPct val="100000"/>
              </a:lnSpc>
              <a:spcBef>
                <a:spcPts val="0"/>
              </a:spcBef>
              <a:spcAft>
                <a:spcPts val="0"/>
              </a:spcAft>
              <a:buClr>
                <a:schemeClr val="dk1"/>
              </a:buClr>
              <a:buSzPts val="1200"/>
              <a:buFont typeface="Arial"/>
              <a:buChar char="•"/>
            </a:pPr>
            <a:r>
              <a:rPr lang="en-GB"/>
              <a:t>celebrate the Paralympic Values (determination, inspiration, courage and equality)</a:t>
            </a:r>
            <a:endParaRPr/>
          </a:p>
          <a:p>
            <a:pPr marL="171450" marR="0" lvl="0" indent="-171450" algn="l" rtl="0">
              <a:lnSpc>
                <a:spcPct val="100000"/>
              </a:lnSpc>
              <a:spcBef>
                <a:spcPts val="0"/>
              </a:spcBef>
              <a:spcAft>
                <a:spcPts val="0"/>
              </a:spcAft>
              <a:buClr>
                <a:schemeClr val="dk1"/>
              </a:buClr>
              <a:buSzPts val="1200"/>
              <a:buFont typeface="Arial"/>
              <a:buChar char="•"/>
            </a:pPr>
            <a:r>
              <a:rPr lang="en-GB"/>
              <a:t>be non-games specific (so not Tokyo or Japan themed) so ParalympicsGB could use it long term</a:t>
            </a:r>
            <a:endParaRPr/>
          </a:p>
          <a:p>
            <a:pPr marL="171450" marR="0" lvl="0" indent="-171450" algn="l" rtl="0">
              <a:lnSpc>
                <a:spcPct val="100000"/>
              </a:lnSpc>
              <a:spcBef>
                <a:spcPts val="0"/>
              </a:spcBef>
              <a:spcAft>
                <a:spcPts val="0"/>
              </a:spcAft>
              <a:buClr>
                <a:schemeClr val="dk1"/>
              </a:buClr>
              <a:buSzPts val="1200"/>
              <a:buFont typeface="Arial"/>
              <a:buChar char="•"/>
            </a:pPr>
            <a:r>
              <a:rPr lang="en-GB"/>
              <a:t>have a great name!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GB" b="1"/>
              <a:t>Think about the colours of the ParalympicsGB logo – red, white and blue, representing the flag of Great Britain and Northern Ireland, and red, blue and green, the colours of the Agitos, the symbol of the Paralympic Games. How might you use these to colour their mascot?</a:t>
            </a:r>
            <a:endParaRPr b="1"/>
          </a:p>
        </p:txBody>
      </p:sp>
      <p:sp>
        <p:nvSpPr>
          <p:cNvPr id="329" name="Google Shape;329;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Design your mascot – developing the design</a:t>
            </a:r>
            <a:endParaRPr/>
          </a:p>
          <a:p>
            <a:pPr marL="0" marR="0" lvl="0" indent="0" algn="l" rtl="0">
              <a:lnSpc>
                <a:spcPct val="100000"/>
              </a:lnSpc>
              <a:spcBef>
                <a:spcPts val="0"/>
              </a:spcBef>
              <a:spcAft>
                <a:spcPts val="0"/>
              </a:spcAft>
              <a:buClr>
                <a:schemeClr val="dk1"/>
              </a:buClr>
              <a:buSzPts val="1200"/>
              <a:buFont typeface="Calibri"/>
              <a:buNone/>
            </a:pPr>
            <a:r>
              <a:rPr lang="en-GB"/>
              <a:t>Develop your design. Jot down, sketch or computer-generate ideas. Designs can be hand drawn, produced using computer-aided design or modelled in 3D (with a photograph of the model affixed to the design sheet). </a:t>
            </a:r>
            <a:endParaRPr/>
          </a:p>
          <a:p>
            <a:pPr marL="0" marR="0" lvl="0" indent="0" algn="l" rtl="0">
              <a:lnSpc>
                <a:spcPct val="100000"/>
              </a:lnSpc>
              <a:spcBef>
                <a:spcPts val="0"/>
              </a:spcBef>
              <a:spcAft>
                <a:spcPts val="0"/>
              </a:spcAft>
              <a:buClr>
                <a:schemeClr val="dk1"/>
              </a:buClr>
              <a:buSzPts val="1200"/>
              <a:buFont typeface="Calibri"/>
              <a:buNone/>
            </a:pPr>
            <a:endParaRPr b="1"/>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349" name="Google Shape;349;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Finalise your design</a:t>
            </a:r>
            <a:endParaRPr/>
          </a:p>
          <a:p>
            <a:pPr marL="171450" lvl="0" indent="-171450" algn="l" rtl="0">
              <a:spcBef>
                <a:spcPts val="0"/>
              </a:spcBef>
              <a:spcAft>
                <a:spcPts val="0"/>
              </a:spcAft>
              <a:buClr>
                <a:schemeClr val="dk1"/>
              </a:buClr>
              <a:buSzPts val="1200"/>
              <a:buFont typeface="Arial"/>
              <a:buChar char="•"/>
            </a:pPr>
            <a:r>
              <a:rPr lang="en-GB"/>
              <a:t>Think about the names of past mascots, e.g. Pride (named after a pride of lions and the pride we should all feel in Team GB) or Mandeville (named after the Stoke Mandeville Hospital which organised the first Stoke Mandeville Games, considered to be the precursor to the Paralympic Games). </a:t>
            </a:r>
            <a:endParaRPr/>
          </a:p>
          <a:p>
            <a:pPr marL="171450" marR="0" lvl="0" indent="-171450" algn="l" rtl="0">
              <a:lnSpc>
                <a:spcPct val="100000"/>
              </a:lnSpc>
              <a:spcBef>
                <a:spcPts val="0"/>
              </a:spcBef>
              <a:spcAft>
                <a:spcPts val="0"/>
              </a:spcAft>
              <a:buClr>
                <a:schemeClr val="dk1"/>
              </a:buClr>
              <a:buSzPts val="1200"/>
              <a:buFont typeface="Arial"/>
              <a:buChar char="•"/>
            </a:pPr>
            <a:r>
              <a:rPr lang="en-GB" b="1"/>
              <a:t>Please note: </a:t>
            </a:r>
            <a:r>
              <a:rPr lang="en-GB"/>
              <a:t>The ParalympicsGB logo should appear somewhere on the mascot. It is not necessary to draw the logo, although you can if you wish. Use a * to indicate its position. Think about how you can make sure the logo is visible most of the time – including when the mascot is active. </a:t>
            </a:r>
            <a:endParaRPr/>
          </a:p>
          <a:p>
            <a:pPr marL="0" marR="0" lvl="0" indent="0" algn="l" rtl="0">
              <a:lnSpc>
                <a:spcPct val="100000"/>
              </a:lnSpc>
              <a:spcBef>
                <a:spcPts val="0"/>
              </a:spcBef>
              <a:spcAft>
                <a:spcPts val="0"/>
              </a:spcAft>
              <a:buClr>
                <a:schemeClr val="dk1"/>
              </a:buClr>
              <a:buSzPts val="1200"/>
              <a:buFont typeface="Arial"/>
              <a:buNone/>
            </a:pPr>
            <a:endParaRPr/>
          </a:p>
        </p:txBody>
      </p:sp>
      <p:sp>
        <p:nvSpPr>
          <p:cNvPr id="361" name="Google Shape;361;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t>Complete your design sheet</a:t>
            </a:r>
            <a:endParaRPr dirty="0"/>
          </a:p>
          <a:p>
            <a:pPr marL="0" lvl="0" indent="0" algn="l" rtl="0">
              <a:spcBef>
                <a:spcPts val="0"/>
              </a:spcBef>
              <a:spcAft>
                <a:spcPts val="0"/>
              </a:spcAft>
              <a:buNone/>
            </a:pPr>
            <a:r>
              <a:rPr lang="en-GB" dirty="0"/>
              <a:t>Draw/add a picture and write a description of the mascot to complete your design. If the mascot has been created using computer-aided design or modelling, it print/photograph the design and stick in to the sheet.</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en-GB" b="1" dirty="0"/>
              <a:t>Send your designs to </a:t>
            </a:r>
            <a:r>
              <a:rPr lang="en-GB" b="1" dirty="0" err="1"/>
              <a:t>ParalympicsGB</a:t>
            </a:r>
            <a:r>
              <a:rPr lang="en-GB" b="1" dirty="0"/>
              <a:t>!</a:t>
            </a:r>
            <a:endParaRPr dirty="0"/>
          </a:p>
          <a:p>
            <a:pPr marL="171450" marR="0" lvl="0" indent="-171450" algn="l" rtl="0">
              <a:lnSpc>
                <a:spcPct val="100000"/>
              </a:lnSpc>
              <a:spcBef>
                <a:spcPts val="0"/>
              </a:spcBef>
              <a:spcAft>
                <a:spcPts val="0"/>
              </a:spcAft>
              <a:buClr>
                <a:schemeClr val="dk1"/>
              </a:buClr>
              <a:buSzPts val="1200"/>
              <a:buFont typeface="Arial"/>
              <a:buChar char="•"/>
            </a:pPr>
            <a:r>
              <a:rPr lang="en-GB" b="0" i="0" dirty="0"/>
              <a:t>Send in your designs </a:t>
            </a:r>
            <a:r>
              <a:rPr lang="en-GB" sz="1200" b="0" dirty="0"/>
              <a:t>by </a:t>
            </a:r>
            <a:r>
              <a:rPr lang="en-GB" sz="1200" b="1" dirty="0">
                <a:solidFill>
                  <a:srgbClr val="002060"/>
                </a:solidFill>
              </a:rPr>
              <a:t>31 May 2020 </a:t>
            </a:r>
            <a:r>
              <a:rPr lang="en-GB" sz="1200" b="0" dirty="0">
                <a:solidFill>
                  <a:srgbClr val="002060"/>
                </a:solidFill>
              </a:rPr>
              <a:t>for the chance to be selected for </a:t>
            </a:r>
            <a:r>
              <a:rPr lang="en-GB" sz="1200" dirty="0"/>
              <a:t>display at </a:t>
            </a:r>
            <a:r>
              <a:rPr lang="en-GB" sz="1200" dirty="0" err="1"/>
              <a:t>ParalympicsGB</a:t>
            </a:r>
            <a:r>
              <a:rPr lang="en-GB" sz="1200" dirty="0"/>
              <a:t> team base in the athletes’ village at the Tokyo 2020 Paralympic Games!</a:t>
            </a:r>
            <a:endParaRPr b="1" i="0" dirty="0"/>
          </a:p>
          <a:p>
            <a:pPr marL="628650" lvl="1" indent="-171450" algn="l" rtl="0">
              <a:spcBef>
                <a:spcPts val="0"/>
              </a:spcBef>
              <a:spcAft>
                <a:spcPts val="0"/>
              </a:spcAft>
              <a:buClr>
                <a:schemeClr val="dk1"/>
              </a:buClr>
              <a:buSzPts val="1200"/>
              <a:buFont typeface="Arial"/>
              <a:buChar char="•"/>
            </a:pPr>
            <a:r>
              <a:rPr lang="en-GB" sz="1200" b="1" dirty="0"/>
              <a:t>Email</a:t>
            </a:r>
            <a:r>
              <a:rPr lang="en-GB" sz="1200" dirty="0"/>
              <a:t> your mascot designs to: getset@getset.co.uk </a:t>
            </a:r>
            <a:endParaRPr dirty="0"/>
          </a:p>
          <a:p>
            <a:pPr marL="628650" lvl="1" indent="-171450" algn="l" rtl="0">
              <a:spcBef>
                <a:spcPts val="0"/>
              </a:spcBef>
              <a:spcAft>
                <a:spcPts val="0"/>
              </a:spcAft>
              <a:buClr>
                <a:schemeClr val="dk1"/>
              </a:buClr>
              <a:buSzPts val="1200"/>
              <a:buFont typeface="Arial"/>
              <a:buChar char="•"/>
            </a:pPr>
            <a:r>
              <a:rPr lang="en-GB" b="1"/>
              <a:t>Share </a:t>
            </a:r>
            <a:r>
              <a:rPr lang="en-GB" sz="1200" dirty="0"/>
              <a:t>your designs: </a:t>
            </a:r>
            <a:r>
              <a:rPr lang="en-GB" dirty="0"/>
              <a:t>@</a:t>
            </a:r>
            <a:r>
              <a:rPr lang="en-GB" dirty="0" err="1"/>
              <a:t>GetSetCommunity</a:t>
            </a:r>
            <a:r>
              <a:rPr lang="en-GB" dirty="0"/>
              <a:t> (Share contact and entry details through direct message function only. Feel free to share designs publicly!)</a:t>
            </a:r>
            <a:endParaRPr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371" name="Google Shape;371;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0" i="1"/>
              <a:t>Optional</a:t>
            </a:r>
            <a:endParaRPr/>
          </a:p>
          <a:p>
            <a:pPr marL="0" lvl="0" indent="0" algn="l" rtl="0">
              <a:spcBef>
                <a:spcPts val="0"/>
              </a:spcBef>
              <a:spcAft>
                <a:spcPts val="0"/>
              </a:spcAft>
              <a:buNone/>
            </a:pPr>
            <a:r>
              <a:rPr lang="en-GB" b="1"/>
              <a:t>Making your model</a:t>
            </a:r>
            <a:endParaRPr/>
          </a:p>
          <a:p>
            <a:pPr marL="0" lvl="0" indent="0" algn="l" rtl="0">
              <a:spcBef>
                <a:spcPts val="0"/>
              </a:spcBef>
              <a:spcAft>
                <a:spcPts val="0"/>
              </a:spcAft>
              <a:buNone/>
            </a:pPr>
            <a:r>
              <a:rPr lang="en-GB"/>
              <a:t>If you want to go further you could bring your mascot to life by modelling them in 3D. A </a:t>
            </a:r>
            <a:r>
              <a:rPr lang="en-GB" b="1"/>
              <a:t>photograph</a:t>
            </a:r>
            <a:r>
              <a:rPr lang="en-GB"/>
              <a:t> of the model can be included in the design sheet. (Please do not send in 3D models as these will not be selected to take to Tokyo 2020 – only photographs affixed to a design sheet.)</a:t>
            </a:r>
            <a:endParaRPr/>
          </a:p>
          <a:p>
            <a:pPr marL="0" lvl="0" indent="0" algn="l" rtl="0">
              <a:spcBef>
                <a:spcPts val="0"/>
              </a:spcBef>
              <a:spcAft>
                <a:spcPts val="0"/>
              </a:spcAft>
              <a:buNone/>
            </a:pPr>
            <a:endParaRPr/>
          </a:p>
          <a:p>
            <a:pPr marL="0" lvl="0" indent="0" algn="l" rtl="0">
              <a:spcBef>
                <a:spcPts val="0"/>
              </a:spcBef>
              <a:spcAft>
                <a:spcPts val="0"/>
              </a:spcAft>
              <a:buNone/>
            </a:pPr>
            <a:r>
              <a:rPr lang="en-GB"/>
              <a:t>Think about recycling! Make sure you don’t construct a junk model that you can’t take apart to recycle once you’ve finished with it! </a:t>
            </a:r>
            <a:endParaRPr/>
          </a:p>
        </p:txBody>
      </p:sp>
      <p:sp>
        <p:nvSpPr>
          <p:cNvPr id="381" name="Google Shape;381;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3" name="Google Shape;403;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What’s in the picture?</a:t>
            </a:r>
            <a:endParaRPr/>
          </a:p>
          <a:p>
            <a:pPr marL="0" lvl="0" indent="0" algn="l" rtl="0">
              <a:spcBef>
                <a:spcPts val="0"/>
              </a:spcBef>
              <a:spcAft>
                <a:spcPts val="0"/>
              </a:spcAft>
              <a:buNone/>
            </a:pPr>
            <a:r>
              <a:rPr lang="en-GB" b="0"/>
              <a:t>Guess what’s in guess the picture, clicking to reveal square by square. As soon as you think you have the answer, jump up!</a:t>
            </a:r>
            <a:endParaRPr b="0"/>
          </a:p>
        </p:txBody>
      </p:sp>
      <p:sp>
        <p:nvSpPr>
          <p:cNvPr id="122" name="Google Shape;122;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Set the challenge</a:t>
            </a:r>
            <a:endParaRPr/>
          </a:p>
          <a:p>
            <a:pPr marL="0" marR="0" lvl="0" indent="0" algn="l" rtl="0">
              <a:lnSpc>
                <a:spcPct val="100000"/>
              </a:lnSpc>
              <a:spcBef>
                <a:spcPts val="0"/>
              </a:spcBef>
              <a:spcAft>
                <a:spcPts val="0"/>
              </a:spcAft>
              <a:buClr>
                <a:schemeClr val="dk1"/>
              </a:buClr>
              <a:buSzPts val="1200"/>
              <a:buFont typeface="Calibri"/>
              <a:buNone/>
            </a:pPr>
            <a:r>
              <a:rPr lang="en-GB"/>
              <a:t>Can you design a mascot for ParalympicsGB?</a:t>
            </a:r>
            <a:endParaRPr/>
          </a:p>
          <a:p>
            <a:pPr marL="0" marR="0" lvl="0" indent="0" algn="l" rtl="0">
              <a:lnSpc>
                <a:spcPct val="100000"/>
              </a:lnSpc>
              <a:spcBef>
                <a:spcPts val="0"/>
              </a:spcBef>
              <a:spcAft>
                <a:spcPts val="0"/>
              </a:spcAft>
              <a:buClr>
                <a:schemeClr val="dk1"/>
              </a:buClr>
              <a:buSzPts val="1200"/>
              <a:buFont typeface="Calibri"/>
              <a:buNone/>
            </a:pPr>
            <a:endParaRPr b="1"/>
          </a:p>
          <a:p>
            <a:pPr marL="0" marR="0" lvl="0" indent="0" algn="l" rtl="0">
              <a:lnSpc>
                <a:spcPct val="100000"/>
              </a:lnSpc>
              <a:spcBef>
                <a:spcPts val="0"/>
              </a:spcBef>
              <a:spcAft>
                <a:spcPts val="0"/>
              </a:spcAft>
              <a:buClr>
                <a:schemeClr val="dk1"/>
              </a:buClr>
              <a:buSzPts val="1200"/>
              <a:buFont typeface="Calibri"/>
              <a:buNone/>
            </a:pPr>
            <a:endParaRPr b="1"/>
          </a:p>
        </p:txBody>
      </p:sp>
      <p:sp>
        <p:nvSpPr>
          <p:cNvPr id="138" name="Google Shape;138;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Watch the video</a:t>
            </a:r>
            <a:endParaRPr/>
          </a:p>
          <a:p>
            <a:pPr marL="0" lvl="0" indent="0" algn="l" rtl="0">
              <a:spcBef>
                <a:spcPts val="0"/>
              </a:spcBef>
              <a:spcAft>
                <a:spcPts val="0"/>
              </a:spcAft>
              <a:buNone/>
            </a:pPr>
            <a:r>
              <a:rPr lang="en-GB" b="0"/>
              <a:t>Watch the video and think about:</a:t>
            </a:r>
            <a:endParaRPr/>
          </a:p>
          <a:p>
            <a:pPr marL="171450" lvl="0" indent="-171450" algn="l" rtl="0">
              <a:spcBef>
                <a:spcPts val="0"/>
              </a:spcBef>
              <a:spcAft>
                <a:spcPts val="0"/>
              </a:spcAft>
              <a:buClr>
                <a:schemeClr val="dk1"/>
              </a:buClr>
              <a:buSzPts val="1200"/>
              <a:buFont typeface="Arial"/>
              <a:buChar char="•"/>
            </a:pPr>
            <a:r>
              <a:rPr lang="en-GB" b="0"/>
              <a:t>What sports do you see?</a:t>
            </a:r>
            <a:endParaRPr/>
          </a:p>
          <a:p>
            <a:pPr marL="171450" lvl="0" indent="-171450" algn="l" rtl="0">
              <a:spcBef>
                <a:spcPts val="0"/>
              </a:spcBef>
              <a:spcAft>
                <a:spcPts val="0"/>
              </a:spcAft>
              <a:buClr>
                <a:schemeClr val="dk1"/>
              </a:buClr>
              <a:buSzPts val="1200"/>
              <a:buFont typeface="Arial"/>
              <a:buChar char="•"/>
            </a:pPr>
            <a:r>
              <a:rPr lang="en-GB" b="0"/>
              <a:t>How do you feel watching the video? </a:t>
            </a:r>
            <a:endParaRPr/>
          </a:p>
          <a:p>
            <a:pPr marL="171450" lvl="0" indent="-171450" algn="l" rtl="0">
              <a:spcBef>
                <a:spcPts val="0"/>
              </a:spcBef>
              <a:spcAft>
                <a:spcPts val="0"/>
              </a:spcAft>
              <a:buClr>
                <a:schemeClr val="dk1"/>
              </a:buClr>
              <a:buSzPts val="1200"/>
              <a:buFont typeface="Arial"/>
              <a:buChar char="•"/>
            </a:pPr>
            <a:r>
              <a:rPr lang="en-GB" b="0"/>
              <a:t>What words do you think describe ParalympicsGB?</a:t>
            </a:r>
            <a:endParaRPr/>
          </a:p>
          <a:p>
            <a:pPr marL="171450" lvl="0" indent="-95250" algn="l" rtl="0">
              <a:spcBef>
                <a:spcPts val="0"/>
              </a:spcBef>
              <a:spcAft>
                <a:spcPts val="0"/>
              </a:spcAft>
              <a:buClr>
                <a:schemeClr val="dk1"/>
              </a:buClr>
              <a:buSzPts val="1200"/>
              <a:buFont typeface="Arial"/>
              <a:buNone/>
            </a:pPr>
            <a:endParaRPr b="0"/>
          </a:p>
          <a:p>
            <a:pPr marL="0" marR="0" lvl="0" indent="0" algn="l" rtl="0">
              <a:lnSpc>
                <a:spcPct val="100000"/>
              </a:lnSpc>
              <a:spcBef>
                <a:spcPts val="0"/>
              </a:spcBef>
              <a:spcAft>
                <a:spcPts val="0"/>
              </a:spcAft>
              <a:buClr>
                <a:schemeClr val="dk1"/>
              </a:buClr>
              <a:buSzPts val="1200"/>
              <a:buFont typeface="Arial"/>
              <a:buNone/>
            </a:pPr>
            <a:r>
              <a:rPr lang="en-GB"/>
              <a:t>ParalympicsGB is made up of elite athletes selected to represent Great Britain and Northern Ireland at Paralympic Summer and Winter Games. They are amazing athletes who thrill us with their extraordinary performances. They have often overcome immense hurdles to represent their country and ParalympicsGB. They will be seen in action at the Tokyo 2020 Paralympic Games.  </a:t>
            </a:r>
            <a:endParaRPr b="0"/>
          </a:p>
        </p:txBody>
      </p:sp>
      <p:sp>
        <p:nvSpPr>
          <p:cNvPr id="153" name="Google Shape;153;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a:t>Who are ParalympicsGB?</a:t>
            </a:r>
            <a:r>
              <a:rPr lang="en-GB" b="1"/>
              <a:t> </a:t>
            </a:r>
            <a:endParaRPr/>
          </a:p>
          <a:p>
            <a:pPr marL="0" lvl="0" indent="0" algn="l" rtl="0">
              <a:spcBef>
                <a:spcPts val="0"/>
              </a:spcBef>
              <a:spcAft>
                <a:spcPts val="0"/>
              </a:spcAft>
              <a:buNone/>
            </a:pPr>
            <a:r>
              <a:rPr lang="en-GB" b="0"/>
              <a:t>Think about the range of different sports and athletes you saw in the film. ParalympicsGB is made up of a range of athletes with different impairments, who compete in a wide range of different sports. </a:t>
            </a:r>
            <a:endParaRPr/>
          </a:p>
          <a:p>
            <a:pPr marL="0" lvl="0" indent="0" algn="l" rtl="0">
              <a:spcBef>
                <a:spcPts val="0"/>
              </a:spcBef>
              <a:spcAft>
                <a:spcPts val="0"/>
              </a:spcAft>
              <a:buNone/>
            </a:pPr>
            <a:endParaRPr b="0"/>
          </a:p>
          <a:p>
            <a:pPr marL="0" lvl="0" indent="0" algn="l" rtl="0">
              <a:spcBef>
                <a:spcPts val="0"/>
              </a:spcBef>
              <a:spcAft>
                <a:spcPts val="0"/>
              </a:spcAft>
              <a:buNone/>
            </a:pPr>
            <a:r>
              <a:rPr lang="en-GB" b="1"/>
              <a:t>Support: </a:t>
            </a:r>
            <a:r>
              <a:rPr lang="en-GB" b="0"/>
              <a:t>Paralympic athletes have a range of </a:t>
            </a:r>
            <a:r>
              <a:rPr lang="en-GB" b="1"/>
              <a:t>physical impairments</a:t>
            </a:r>
            <a:r>
              <a:rPr lang="en-GB" b="0"/>
              <a:t>, such as lower and upper limb amputations, poor muscle control leading to loss of leg/arm and/or body control, difficulties walking and balancing, and vision impairments. </a:t>
            </a:r>
            <a:endParaRPr/>
          </a:p>
          <a:p>
            <a:pPr marL="0" lvl="0" indent="0" algn="l" rtl="0">
              <a:spcBef>
                <a:spcPts val="0"/>
              </a:spcBef>
              <a:spcAft>
                <a:spcPts val="0"/>
              </a:spcAft>
              <a:buNone/>
            </a:pPr>
            <a:r>
              <a:rPr lang="en-GB" b="0"/>
              <a:t> </a:t>
            </a:r>
            <a:endParaRPr/>
          </a:p>
          <a:p>
            <a:pPr marL="0" lvl="0" indent="0" algn="l" rtl="0">
              <a:spcBef>
                <a:spcPts val="0"/>
              </a:spcBef>
              <a:spcAft>
                <a:spcPts val="0"/>
              </a:spcAft>
              <a:buNone/>
            </a:pPr>
            <a:endParaRPr b="1"/>
          </a:p>
          <a:p>
            <a:pPr marL="0" lvl="0" indent="0" algn="l" rtl="0">
              <a:spcBef>
                <a:spcPts val="0"/>
              </a:spcBef>
              <a:spcAft>
                <a:spcPts val="0"/>
              </a:spcAft>
              <a:buNone/>
            </a:pPr>
            <a:endParaRPr b="1"/>
          </a:p>
        </p:txBody>
      </p:sp>
      <p:sp>
        <p:nvSpPr>
          <p:cNvPr id="166" name="Google Shape;16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What are sports classes?</a:t>
            </a:r>
            <a:endParaRPr/>
          </a:p>
          <a:p>
            <a:pPr marL="0" lvl="0" indent="0" algn="l" rtl="0">
              <a:spcBef>
                <a:spcPts val="0"/>
              </a:spcBef>
              <a:spcAft>
                <a:spcPts val="0"/>
              </a:spcAft>
              <a:buClr>
                <a:schemeClr val="dk1"/>
              </a:buClr>
              <a:buSzPts val="1200"/>
              <a:buFont typeface="Arial"/>
              <a:buNone/>
            </a:pPr>
            <a:r>
              <a:rPr lang="en-GB"/>
              <a:t>Read about </a:t>
            </a:r>
            <a:r>
              <a:rPr lang="en-GB" b="0"/>
              <a:t>Paralympic sports classes, </a:t>
            </a:r>
            <a:r>
              <a:rPr lang="en-GB"/>
              <a:t>finding out </a:t>
            </a:r>
            <a:r>
              <a:rPr lang="en-GB" b="0"/>
              <a:t>how they allow athletes with different impairments to compete fairly. </a:t>
            </a:r>
            <a:endParaRPr/>
          </a:p>
          <a:p>
            <a:pPr marL="171450" lvl="0" indent="-171450" algn="l" rtl="0">
              <a:spcBef>
                <a:spcPts val="0"/>
              </a:spcBef>
              <a:spcAft>
                <a:spcPts val="0"/>
              </a:spcAft>
              <a:buClr>
                <a:schemeClr val="dk1"/>
              </a:buClr>
              <a:buSzPts val="1200"/>
              <a:buFont typeface="Arial"/>
              <a:buChar char="•"/>
            </a:pPr>
            <a:r>
              <a:rPr lang="en-GB" b="0"/>
              <a:t>In Paralympic Sport, athletes compete in </a:t>
            </a:r>
            <a:r>
              <a:rPr lang="en-GB" sz="1200"/>
              <a:t>sport classes based on the </a:t>
            </a:r>
            <a:r>
              <a:rPr lang="en-GB" sz="1200" b="1"/>
              <a:t>type</a:t>
            </a:r>
            <a:r>
              <a:rPr lang="en-GB" sz="1200"/>
              <a:t> and </a:t>
            </a:r>
            <a:r>
              <a:rPr lang="en-GB" sz="1200" b="1"/>
              <a:t>degree</a:t>
            </a:r>
            <a:r>
              <a:rPr lang="en-GB" sz="1200"/>
              <a:t> </a:t>
            </a:r>
            <a:r>
              <a:rPr lang="en-GB" sz="1200" b="1"/>
              <a:t>of their impairment </a:t>
            </a:r>
            <a:r>
              <a:rPr lang="en-GB" sz="1200"/>
              <a:t>and how much it affects their ability to carry out all the skills and movements required for the different Paralympic events.  </a:t>
            </a:r>
            <a:endParaRPr/>
          </a:p>
          <a:p>
            <a:pPr marL="171450" lvl="0" indent="-171450" algn="l" rtl="0">
              <a:spcBef>
                <a:spcPts val="0"/>
              </a:spcBef>
              <a:spcAft>
                <a:spcPts val="0"/>
              </a:spcAft>
              <a:buClr>
                <a:schemeClr val="dk1"/>
              </a:buClr>
              <a:buSzPts val="1200"/>
              <a:buFont typeface="Arial"/>
              <a:buChar char="•"/>
            </a:pPr>
            <a:r>
              <a:rPr lang="en-GB" sz="1200"/>
              <a:t>Paralympic Sport has ten eligible impairment types. These are: impaired muscle power, impaired passive range of movement, limb deficiency (e.g. upper or lower limb amputees), leg length difference, short stature, hypertonia (abnormal muscle tension, and reduced ability to stretch), ataxia (lack of coordination of muscles), athetosis (generally characterised by unbalanced, involuntary movements and a difficulty in maintaining a symmetrical posture, due to a neurological condition, such as cerebral palsy, brain injury or multiple sclerosis), vision impairment, and intellectual impairment.</a:t>
            </a:r>
            <a:endParaRPr/>
          </a:p>
          <a:p>
            <a:pPr marL="171450" lvl="0" indent="-171450" algn="l" rtl="0">
              <a:spcBef>
                <a:spcPts val="0"/>
              </a:spcBef>
              <a:spcAft>
                <a:spcPts val="0"/>
              </a:spcAft>
              <a:buClr>
                <a:schemeClr val="dk1"/>
              </a:buClr>
              <a:buSzPts val="1200"/>
              <a:buFont typeface="Arial"/>
              <a:buChar char="•"/>
            </a:pPr>
            <a:r>
              <a:rPr lang="en-GB" sz="1200"/>
              <a:t>Each sport has its own rules for determining which athletes compete together. Some sports only permit specific groups of athletes to compete. For example, the Paralympic Sports of Goalball and Football 5-a-side are played by those with a vision impairment and Boccia is a competitive game for those with impairments that affect motor skill and coordination. </a:t>
            </a:r>
            <a:endParaRPr/>
          </a:p>
          <a:p>
            <a:pPr marL="0" lvl="0" indent="0" algn="l" rtl="0">
              <a:spcBef>
                <a:spcPts val="0"/>
              </a:spcBef>
              <a:spcAft>
                <a:spcPts val="0"/>
              </a:spcAft>
              <a:buNone/>
            </a:pPr>
            <a:endParaRPr sz="1200"/>
          </a:p>
          <a:p>
            <a:pPr marL="0" lvl="0" indent="0" algn="l" rtl="0">
              <a:spcBef>
                <a:spcPts val="0"/>
              </a:spcBef>
              <a:spcAft>
                <a:spcPts val="0"/>
              </a:spcAft>
              <a:buNone/>
            </a:pPr>
            <a:r>
              <a:rPr lang="en-GB" sz="1200"/>
              <a:t>Further information about sport classes can be found at: </a:t>
            </a:r>
            <a:r>
              <a:rPr lang="en-GB" u="sng">
                <a:solidFill>
                  <a:schemeClr val="hlink"/>
                </a:solidFill>
                <a:hlinkClick r:id="rId3"/>
              </a:rPr>
              <a:t>https://www.Paralympic.Org/classification</a:t>
            </a:r>
            <a:endParaRPr/>
          </a:p>
          <a:p>
            <a:pPr marL="0" lvl="0" indent="0" algn="l" rtl="0">
              <a:spcBef>
                <a:spcPts val="0"/>
              </a:spcBef>
              <a:spcAft>
                <a:spcPts val="0"/>
              </a:spcAft>
              <a:buNone/>
            </a:pPr>
            <a:endParaRPr b="0"/>
          </a:p>
          <a:p>
            <a:pPr marL="0" lvl="0" indent="0" algn="l" rtl="0">
              <a:spcBef>
                <a:spcPts val="0"/>
              </a:spcBef>
              <a:spcAft>
                <a:spcPts val="0"/>
              </a:spcAft>
              <a:buNone/>
            </a:pPr>
            <a:endParaRPr b="0"/>
          </a:p>
          <a:p>
            <a:pPr marL="0" lvl="0" indent="0" algn="l" rtl="0">
              <a:spcBef>
                <a:spcPts val="0"/>
              </a:spcBef>
              <a:spcAft>
                <a:spcPts val="0"/>
              </a:spcAft>
              <a:buNone/>
            </a:pPr>
            <a:r>
              <a:rPr lang="en-GB" b="0"/>
              <a:t> </a:t>
            </a:r>
            <a:endParaRPr/>
          </a:p>
          <a:p>
            <a:pPr marL="0" lvl="0" indent="0" algn="l" rtl="0">
              <a:spcBef>
                <a:spcPts val="0"/>
              </a:spcBef>
              <a:spcAft>
                <a:spcPts val="0"/>
              </a:spcAft>
              <a:buNone/>
            </a:pPr>
            <a:endParaRPr b="1"/>
          </a:p>
          <a:p>
            <a:pPr marL="0" lvl="0" indent="0" algn="l" rtl="0">
              <a:spcBef>
                <a:spcPts val="0"/>
              </a:spcBef>
              <a:spcAft>
                <a:spcPts val="0"/>
              </a:spcAft>
              <a:buNone/>
            </a:pPr>
            <a:endParaRPr b="1"/>
          </a:p>
        </p:txBody>
      </p:sp>
      <p:sp>
        <p:nvSpPr>
          <p:cNvPr id="179" name="Google Shape;179;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Discuss the Paralympic Values</a:t>
            </a:r>
            <a:endParaRPr/>
          </a:p>
          <a:p>
            <a:pPr marL="0" lvl="0" indent="0" algn="l" rtl="0">
              <a:spcBef>
                <a:spcPts val="0"/>
              </a:spcBef>
              <a:spcAft>
                <a:spcPts val="0"/>
              </a:spcAft>
              <a:buNone/>
            </a:pPr>
            <a:r>
              <a:rPr lang="en-GB" b="0"/>
              <a:t>Which</a:t>
            </a:r>
            <a:r>
              <a:rPr lang="en-GB" b="1"/>
              <a:t> </a:t>
            </a:r>
            <a:r>
              <a:rPr lang="en-GB"/>
              <a:t>Value do you think is most important for you or for a Paralympian? Did you pick the same Value, or different Values? Why did you pick each Value?  </a:t>
            </a:r>
            <a:endParaRPr/>
          </a:p>
          <a:p>
            <a:pPr marL="0" lvl="0" indent="0" algn="l" rtl="0">
              <a:spcBef>
                <a:spcPts val="0"/>
              </a:spcBef>
              <a:spcAft>
                <a:spcPts val="0"/>
              </a:spcAft>
              <a:buNone/>
            </a:pPr>
            <a:endParaRPr/>
          </a:p>
          <a:p>
            <a:pPr marL="0" lvl="0" indent="0" algn="l" rtl="0">
              <a:spcBef>
                <a:spcPts val="0"/>
              </a:spcBef>
              <a:spcAft>
                <a:spcPts val="0"/>
              </a:spcAft>
              <a:buNone/>
            </a:pPr>
            <a:r>
              <a:rPr lang="en-GB" b="1"/>
              <a:t>Support: </a:t>
            </a:r>
            <a:r>
              <a:rPr lang="en-GB" b="0"/>
              <a:t>Look up any words you do not understand in a dictionary. U</a:t>
            </a:r>
            <a:r>
              <a:rPr lang="en-GB"/>
              <a:t>se the following slide to see examples of different animals/objects/expressions that might show these qualities.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90" name="Google Shape;190;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What could represent the Values?</a:t>
            </a:r>
            <a:endParaRPr/>
          </a:p>
          <a:p>
            <a:pPr marL="0" marR="0" lvl="0" indent="0" algn="l" rtl="0">
              <a:lnSpc>
                <a:spcPct val="100000"/>
              </a:lnSpc>
              <a:spcBef>
                <a:spcPts val="0"/>
              </a:spcBef>
              <a:spcAft>
                <a:spcPts val="0"/>
              </a:spcAft>
              <a:buClr>
                <a:schemeClr val="dk1"/>
              </a:buClr>
              <a:buSzPts val="1200"/>
              <a:buFont typeface="Calibri"/>
              <a:buNone/>
            </a:pPr>
            <a:r>
              <a:rPr lang="en-GB"/>
              <a:t>W</a:t>
            </a:r>
            <a:r>
              <a:rPr lang="en-GB" b="0"/>
              <a:t>hat Value might each picture represent? Explain your answer. (Don’t worry – there is no right or wrong answer!)</a:t>
            </a:r>
            <a:endParaRPr/>
          </a:p>
          <a:p>
            <a:pPr marL="0" marR="0" lvl="0" indent="0" algn="l" rtl="0">
              <a:lnSpc>
                <a:spcPct val="100000"/>
              </a:lnSpc>
              <a:spcBef>
                <a:spcPts val="0"/>
              </a:spcBef>
              <a:spcAft>
                <a:spcPts val="0"/>
              </a:spcAft>
              <a:buClr>
                <a:schemeClr val="dk1"/>
              </a:buClr>
              <a:buSzPts val="1200"/>
              <a:buFont typeface="Calibri"/>
              <a:buNone/>
            </a:pPr>
            <a:endParaRPr b="0"/>
          </a:p>
          <a:p>
            <a:pPr marL="0" marR="0" lvl="0" indent="0" algn="l" rtl="0">
              <a:lnSpc>
                <a:spcPct val="100000"/>
              </a:lnSpc>
              <a:spcBef>
                <a:spcPts val="0"/>
              </a:spcBef>
              <a:spcAft>
                <a:spcPts val="0"/>
              </a:spcAft>
              <a:buClr>
                <a:schemeClr val="dk1"/>
              </a:buClr>
              <a:buSzPts val="1200"/>
              <a:buFont typeface="Calibri"/>
              <a:buNone/>
            </a:pPr>
            <a:r>
              <a:rPr lang="en-GB" b="0"/>
              <a:t>Think: </a:t>
            </a:r>
            <a:r>
              <a:rPr lang="en-GB"/>
              <a:t>How could you design a mascot that portrays one or more of these great values?</a:t>
            </a:r>
            <a:endParaRPr/>
          </a:p>
          <a:p>
            <a:pPr marL="0" marR="0" lvl="0" indent="0" algn="l" rtl="0">
              <a:lnSpc>
                <a:spcPct val="100000"/>
              </a:lnSpc>
              <a:spcBef>
                <a:spcPts val="0"/>
              </a:spcBef>
              <a:spcAft>
                <a:spcPts val="0"/>
              </a:spcAft>
              <a:buClr>
                <a:schemeClr val="dk1"/>
              </a:buClr>
              <a:buSzPts val="1200"/>
              <a:buFont typeface="Calibri"/>
              <a:buNone/>
            </a:pPr>
            <a:endParaRPr b="0"/>
          </a:p>
          <a:p>
            <a:pPr marL="0" marR="0" lvl="0" indent="0" algn="l" rtl="0">
              <a:lnSpc>
                <a:spcPct val="100000"/>
              </a:lnSpc>
              <a:spcBef>
                <a:spcPts val="0"/>
              </a:spcBef>
              <a:spcAft>
                <a:spcPts val="0"/>
              </a:spcAft>
              <a:buClr>
                <a:schemeClr val="dk1"/>
              </a:buClr>
              <a:buSzPts val="1200"/>
              <a:buFont typeface="Calibri"/>
              <a:buNone/>
            </a:pPr>
            <a:endParaRPr b="0"/>
          </a:p>
          <a:p>
            <a:pPr marL="0" marR="0" lvl="0" indent="0" algn="l" rtl="0">
              <a:lnSpc>
                <a:spcPct val="100000"/>
              </a:lnSpc>
              <a:spcBef>
                <a:spcPts val="0"/>
              </a:spcBef>
              <a:spcAft>
                <a:spcPts val="0"/>
              </a:spcAft>
              <a:buClr>
                <a:schemeClr val="dk1"/>
              </a:buClr>
              <a:buSzPts val="1200"/>
              <a:buFont typeface="Calibri"/>
              <a:buNone/>
            </a:pPr>
            <a:endParaRPr b="0"/>
          </a:p>
          <a:p>
            <a:pPr marL="0" lvl="0" indent="0" algn="l" rtl="0">
              <a:spcBef>
                <a:spcPts val="0"/>
              </a:spcBef>
              <a:spcAft>
                <a:spcPts val="0"/>
              </a:spcAft>
              <a:buNone/>
            </a:pPr>
            <a:endParaRPr b="1"/>
          </a:p>
        </p:txBody>
      </p:sp>
      <p:sp>
        <p:nvSpPr>
          <p:cNvPr id="217" name="Google Shape;217;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What represents the UK?</a:t>
            </a:r>
            <a:endParaRPr/>
          </a:p>
          <a:p>
            <a:pPr marL="0" lvl="0" indent="0" algn="l" rtl="0">
              <a:spcBef>
                <a:spcPts val="0"/>
              </a:spcBef>
              <a:spcAft>
                <a:spcPts val="0"/>
              </a:spcAft>
              <a:buNone/>
            </a:pPr>
            <a:r>
              <a:rPr lang="en-GB"/>
              <a:t>ParalympicsGB is also a national team, it represents Great Britain and Northern Ireland. Can you match the symbol and famous landmark to the correct country?</a:t>
            </a:r>
            <a:endParaRPr/>
          </a:p>
          <a:p>
            <a:pPr marL="0" lvl="0" indent="0" algn="l" rtl="0">
              <a:spcBef>
                <a:spcPts val="0"/>
              </a:spcBef>
              <a:spcAft>
                <a:spcPts val="0"/>
              </a:spcAft>
              <a:buNone/>
            </a:pPr>
            <a:endParaRPr/>
          </a:p>
          <a:p>
            <a:pPr marL="0" lvl="0" indent="0" algn="l" rtl="0">
              <a:spcBef>
                <a:spcPts val="0"/>
              </a:spcBef>
              <a:spcAft>
                <a:spcPts val="0"/>
              </a:spcAft>
              <a:buNone/>
            </a:pPr>
            <a:r>
              <a:rPr lang="en-GB"/>
              <a:t>Think: How will you portray your ParalympicsGB mascot representing Great Britain and Northern Ireland?</a:t>
            </a:r>
            <a:endParaRPr/>
          </a:p>
        </p:txBody>
      </p:sp>
      <p:sp>
        <p:nvSpPr>
          <p:cNvPr id="242" name="Google Shape;242;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5_Blank" type="blank">
  <p:cSld name="BLANK">
    <p:spTree>
      <p:nvGrpSpPr>
        <p:cNvPr id="1" name="Shape 15"/>
        <p:cNvGrpSpPr/>
        <p:nvPr/>
      </p:nvGrpSpPr>
      <p:grpSpPr>
        <a:xfrm>
          <a:off x="0" y="0"/>
          <a:ext cx="0" cy="0"/>
          <a:chOff x="0" y="0"/>
          <a:chExt cx="0" cy="0"/>
        </a:xfrm>
      </p:grpSpPr>
      <p:sp>
        <p:nvSpPr>
          <p:cNvPr id="16" name="Google Shape;16;p22"/>
          <p:cNvSpPr/>
          <p:nvPr/>
        </p:nvSpPr>
        <p:spPr>
          <a:xfrm>
            <a:off x="0" y="-1"/>
            <a:ext cx="8497792" cy="1623256"/>
          </a:xfrm>
          <a:custGeom>
            <a:avLst/>
            <a:gdLst/>
            <a:ahLst/>
            <a:cxnLst/>
            <a:rect l="l" t="t" r="r" b="b"/>
            <a:pathLst>
              <a:path w="9205941" h="1623256" extrusionOk="0">
                <a:moveTo>
                  <a:pt x="7831664" y="0"/>
                </a:moveTo>
                <a:lnTo>
                  <a:pt x="9205941" y="0"/>
                </a:lnTo>
                <a:lnTo>
                  <a:pt x="0" y="1623256"/>
                </a:lnTo>
                <a:lnTo>
                  <a:pt x="0" y="1380934"/>
                </a:lnTo>
                <a:lnTo>
                  <a:pt x="7831664" y="0"/>
                </a:lnTo>
                <a:close/>
              </a:path>
            </a:pathLst>
          </a:custGeom>
          <a:solidFill>
            <a:srgbClr val="0038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pic>
        <p:nvPicPr>
          <p:cNvPr id="17" name="Google Shape;17;p22"/>
          <p:cNvPicPr preferRelativeResize="0"/>
          <p:nvPr/>
        </p:nvPicPr>
        <p:blipFill rotWithShape="1">
          <a:blip r:embed="rId2">
            <a:alphaModFix/>
          </a:blip>
          <a:srcRect/>
          <a:stretch/>
        </p:blipFill>
        <p:spPr>
          <a:xfrm>
            <a:off x="179512" y="116632"/>
            <a:ext cx="1817972" cy="81048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sp>
        <p:nvSpPr>
          <p:cNvPr id="68" name="Google Shape;68;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75" name="Google Shape;75;p3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6" name="Google Shape;76;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9"/>
        <p:cNvGrpSpPr/>
        <p:nvPr/>
      </p:nvGrpSpPr>
      <p:grpSpPr>
        <a:xfrm>
          <a:off x="0" y="0"/>
          <a:ext cx="0" cy="0"/>
          <a:chOff x="0" y="0"/>
          <a:chExt cx="0" cy="0"/>
        </a:xfrm>
      </p:grpSpPr>
      <p:sp>
        <p:nvSpPr>
          <p:cNvPr id="80" name="Google Shape;80;p3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33"/>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2" name="Google Shape;82;p3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83" name="Google Shape;83;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6"/>
        <p:cNvGrpSpPr/>
        <p:nvPr/>
      </p:nvGrpSpPr>
      <p:grpSpPr>
        <a:xfrm>
          <a:off x="0" y="0"/>
          <a:ext cx="0" cy="0"/>
          <a:chOff x="0" y="0"/>
          <a:chExt cx="0" cy="0"/>
        </a:xfrm>
      </p:grpSpPr>
      <p:sp>
        <p:nvSpPr>
          <p:cNvPr id="87" name="Google Shape;87;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34"/>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9" name="Google Shape;89;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2"/>
        <p:cNvGrpSpPr/>
        <p:nvPr/>
      </p:nvGrpSpPr>
      <p:grpSpPr>
        <a:xfrm>
          <a:off x="0" y="0"/>
          <a:ext cx="0" cy="0"/>
          <a:chOff x="0" y="0"/>
          <a:chExt cx="0" cy="0"/>
        </a:xfrm>
      </p:grpSpPr>
      <p:sp>
        <p:nvSpPr>
          <p:cNvPr id="93" name="Google Shape;93;p35"/>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35"/>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5" name="Google Shape;95;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6_Blank">
  <p:cSld name="6_Blank">
    <p:spTree>
      <p:nvGrpSpPr>
        <p:cNvPr id="1" name="Shape 18"/>
        <p:cNvGrpSpPr/>
        <p:nvPr/>
      </p:nvGrpSpPr>
      <p:grpSpPr>
        <a:xfrm>
          <a:off x="0" y="0"/>
          <a:ext cx="0" cy="0"/>
          <a:chOff x="0" y="0"/>
          <a:chExt cx="0" cy="0"/>
        </a:xfrm>
      </p:grpSpPr>
      <p:sp>
        <p:nvSpPr>
          <p:cNvPr id="19" name="Google Shape;19;p23"/>
          <p:cNvSpPr/>
          <p:nvPr/>
        </p:nvSpPr>
        <p:spPr>
          <a:xfrm>
            <a:off x="0" y="0"/>
            <a:ext cx="9144000" cy="6858000"/>
          </a:xfrm>
          <a:prstGeom prst="rect">
            <a:avLst/>
          </a:prstGeom>
          <a:solidFill>
            <a:schemeClr val="lt1">
              <a:alpha val="8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9">
              <a:solidFill>
                <a:schemeClr val="lt1"/>
              </a:solidFill>
              <a:latin typeface="Calibri"/>
              <a:ea typeface="Calibri"/>
              <a:cs typeface="Calibri"/>
              <a:sym typeface="Calibri"/>
            </a:endParaRPr>
          </a:p>
        </p:txBody>
      </p:sp>
      <p:sp>
        <p:nvSpPr>
          <p:cNvPr id="20" name="Google Shape;20;p23"/>
          <p:cNvSpPr/>
          <p:nvPr/>
        </p:nvSpPr>
        <p:spPr>
          <a:xfrm rot="10800000" flipH="1">
            <a:off x="-1" y="-5"/>
            <a:ext cx="8353300" cy="1602059"/>
          </a:xfrm>
          <a:prstGeom prst="rtTriangle">
            <a:avLst/>
          </a:prstGeom>
          <a:solidFill>
            <a:srgbClr val="003C69">
              <a:alpha val="9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1" name="Google Shape;21;p23"/>
          <p:cNvSpPr/>
          <p:nvPr/>
        </p:nvSpPr>
        <p:spPr>
          <a:xfrm rot="10800000" flipH="1">
            <a:off x="-3" y="6093295"/>
            <a:ext cx="9144003" cy="844631"/>
          </a:xfrm>
          <a:prstGeom prst="rect">
            <a:avLst/>
          </a:prstGeom>
          <a:solidFill>
            <a:srgbClr val="003C69">
              <a:alpha val="9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2" name="Google Shape;22;p23"/>
          <p:cNvSpPr/>
          <p:nvPr/>
        </p:nvSpPr>
        <p:spPr>
          <a:xfrm>
            <a:off x="0" y="6017576"/>
            <a:ext cx="9144000" cy="238641"/>
          </a:xfrm>
          <a:prstGeom prst="rect">
            <a:avLst/>
          </a:prstGeom>
          <a:solidFill>
            <a:srgbClr val="C426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3" name="Google Shape;23;p23"/>
          <p:cNvSpPr/>
          <p:nvPr/>
        </p:nvSpPr>
        <p:spPr>
          <a:xfrm>
            <a:off x="0" y="-1"/>
            <a:ext cx="8497792" cy="1623256"/>
          </a:xfrm>
          <a:custGeom>
            <a:avLst/>
            <a:gdLst/>
            <a:ahLst/>
            <a:cxnLst/>
            <a:rect l="l" t="t" r="r" b="b"/>
            <a:pathLst>
              <a:path w="9205941" h="1623256" extrusionOk="0">
                <a:moveTo>
                  <a:pt x="7831664" y="0"/>
                </a:moveTo>
                <a:lnTo>
                  <a:pt x="9205941" y="0"/>
                </a:lnTo>
                <a:lnTo>
                  <a:pt x="0" y="1623256"/>
                </a:lnTo>
                <a:lnTo>
                  <a:pt x="0" y="1380934"/>
                </a:lnTo>
                <a:lnTo>
                  <a:pt x="7831664" y="0"/>
                </a:lnTo>
                <a:close/>
              </a:path>
            </a:pathLst>
          </a:custGeom>
          <a:solidFill>
            <a:srgbClr val="C426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Tree>
  </p:cSld>
  <p:clrMapOvr>
    <a:masterClrMapping/>
  </p:clrMapOvr>
  <p:extLst>
    <p:ext uri="{DCECCB84-F9BA-43D5-87BE-67443E8EF086}">
      <p15:sldGuideLst xmlns:p15="http://schemas.microsoft.com/office/powerpoint/2012/main">
        <p15:guide id="1" orient="horz" pos="2840">
          <p15:clr>
            <a:srgbClr val="FBAE40"/>
          </p15:clr>
        </p15:guide>
        <p15:guide id="2" pos="3120">
          <p15:clr>
            <a:srgbClr val="FBAE40"/>
          </p15:clr>
        </p15:guide>
        <p15:guide id="3" pos="518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7_Blank">
  <p:cSld name="7_Blank">
    <p:spTree>
      <p:nvGrpSpPr>
        <p:cNvPr id="1" name="Shape 24"/>
        <p:cNvGrpSpPr/>
        <p:nvPr/>
      </p:nvGrpSpPr>
      <p:grpSpPr>
        <a:xfrm>
          <a:off x="0" y="0"/>
          <a:ext cx="0" cy="0"/>
          <a:chOff x="0" y="0"/>
          <a:chExt cx="0" cy="0"/>
        </a:xfrm>
      </p:grpSpPr>
      <p:sp>
        <p:nvSpPr>
          <p:cNvPr id="25" name="Google Shape;25;p24"/>
          <p:cNvSpPr/>
          <p:nvPr/>
        </p:nvSpPr>
        <p:spPr>
          <a:xfrm>
            <a:off x="0" y="0"/>
            <a:ext cx="9144000" cy="6858000"/>
          </a:xfrm>
          <a:prstGeom prst="rect">
            <a:avLst/>
          </a:prstGeom>
          <a:solidFill>
            <a:srgbClr val="003C69">
              <a:alpha val="9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9">
              <a:solidFill>
                <a:schemeClr val="lt1"/>
              </a:solidFill>
              <a:latin typeface="Calibri"/>
              <a:ea typeface="Calibri"/>
              <a:cs typeface="Calibri"/>
              <a:sym typeface="Calibri"/>
            </a:endParaRPr>
          </a:p>
        </p:txBody>
      </p:sp>
      <p:sp>
        <p:nvSpPr>
          <p:cNvPr id="26" name="Google Shape;26;p24"/>
          <p:cNvSpPr/>
          <p:nvPr/>
        </p:nvSpPr>
        <p:spPr>
          <a:xfrm rot="10800000" flipH="1">
            <a:off x="-1" y="-5"/>
            <a:ext cx="8353300" cy="1602059"/>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7" name="Google Shape;27;p24"/>
          <p:cNvSpPr/>
          <p:nvPr/>
        </p:nvSpPr>
        <p:spPr>
          <a:xfrm>
            <a:off x="0" y="-1"/>
            <a:ext cx="8497792" cy="1623256"/>
          </a:xfrm>
          <a:custGeom>
            <a:avLst/>
            <a:gdLst/>
            <a:ahLst/>
            <a:cxnLst/>
            <a:rect l="l" t="t" r="r" b="b"/>
            <a:pathLst>
              <a:path w="9205941" h="1623256" extrusionOk="0">
                <a:moveTo>
                  <a:pt x="7831664" y="0"/>
                </a:moveTo>
                <a:lnTo>
                  <a:pt x="9205941" y="0"/>
                </a:lnTo>
                <a:lnTo>
                  <a:pt x="0" y="1623256"/>
                </a:lnTo>
                <a:lnTo>
                  <a:pt x="0" y="1380934"/>
                </a:lnTo>
                <a:lnTo>
                  <a:pt x="7831664" y="0"/>
                </a:lnTo>
                <a:close/>
              </a:path>
            </a:pathLst>
          </a:custGeom>
          <a:solidFill>
            <a:srgbClr val="C426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28" name="Google Shape;28;p24"/>
          <p:cNvPicPr preferRelativeResize="0"/>
          <p:nvPr/>
        </p:nvPicPr>
        <p:blipFill rotWithShape="1">
          <a:blip r:embed="rId2">
            <a:alphaModFix/>
          </a:blip>
          <a:srcRect/>
          <a:stretch/>
        </p:blipFill>
        <p:spPr>
          <a:xfrm>
            <a:off x="179512" y="116632"/>
            <a:ext cx="1817972" cy="81048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9"/>
        <p:cNvGrpSpPr/>
        <p:nvPr/>
      </p:nvGrpSpPr>
      <p:grpSpPr>
        <a:xfrm>
          <a:off x="0" y="0"/>
          <a:ext cx="0" cy="0"/>
          <a:chOff x="0" y="0"/>
          <a:chExt cx="0" cy="0"/>
        </a:xfrm>
      </p:grpSpPr>
      <p:sp>
        <p:nvSpPr>
          <p:cNvPr id="30" name="Google Shape;30;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3"/>
        <p:cNvGrpSpPr/>
        <p:nvPr/>
      </p:nvGrpSpPr>
      <p:grpSpPr>
        <a:xfrm>
          <a:off x="0" y="0"/>
          <a:ext cx="0" cy="0"/>
          <a:chOff x="0" y="0"/>
          <a:chExt cx="0" cy="0"/>
        </a:xfrm>
      </p:grpSpPr>
      <p:sp>
        <p:nvSpPr>
          <p:cNvPr id="34" name="Google Shape;34;p26"/>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6" name="Google Shape;36;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9"/>
        <p:cNvGrpSpPr/>
        <p:nvPr/>
      </p:nvGrpSpPr>
      <p:grpSpPr>
        <a:xfrm>
          <a:off x="0" y="0"/>
          <a:ext cx="0" cy="0"/>
          <a:chOff x="0" y="0"/>
          <a:chExt cx="0" cy="0"/>
        </a:xfrm>
      </p:grpSpPr>
      <p:sp>
        <p:nvSpPr>
          <p:cNvPr id="40" name="Google Shape;40;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2" name="Google Shape;42;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5"/>
        <p:cNvGrpSpPr/>
        <p:nvPr/>
      </p:nvGrpSpPr>
      <p:grpSpPr>
        <a:xfrm>
          <a:off x="0" y="0"/>
          <a:ext cx="0" cy="0"/>
          <a:chOff x="0" y="0"/>
          <a:chExt cx="0" cy="0"/>
        </a:xfrm>
      </p:grpSpPr>
      <p:sp>
        <p:nvSpPr>
          <p:cNvPr id="46" name="Google Shape;46;p2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48" name="Google Shape;48;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1"/>
        <p:cNvGrpSpPr/>
        <p:nvPr/>
      </p:nvGrpSpPr>
      <p:grpSpPr>
        <a:xfrm>
          <a:off x="0" y="0"/>
          <a:ext cx="0" cy="0"/>
          <a:chOff x="0" y="0"/>
          <a:chExt cx="0" cy="0"/>
        </a:xfrm>
      </p:grpSpPr>
      <p:sp>
        <p:nvSpPr>
          <p:cNvPr id="52" name="Google Shape;52;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29"/>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4" name="Google Shape;54;p29"/>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5" name="Google Shape;55;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1" name="Google Shape;61;p3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2" name="Google Shape;62;p3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3" name="Google Shape;63;p3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4" name="Google Shape;64;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47.jpg"/></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www.getset.co.uk/resources/active-assemblies" TargetMode="External"/><Relationship Id="rId4" Type="http://schemas.openxmlformats.org/officeDocument/2006/relationships/hyperlink" Target="http://www.getset.co.uk/resources/campaign/active-assembli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9.jpg"/><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8.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4.jpg"/><Relationship Id="rId7" Type="http://schemas.openxmlformats.org/officeDocument/2006/relationships/image" Target="../media/image28.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10" Type="http://schemas.openxmlformats.org/officeDocument/2006/relationships/image" Target="../media/image31.jpg"/><Relationship Id="rId4" Type="http://schemas.openxmlformats.org/officeDocument/2006/relationships/image" Target="../media/image25.jpg"/><Relationship Id="rId9" Type="http://schemas.openxmlformats.org/officeDocument/2006/relationships/image" Target="../media/image30.jpg"/></Relationships>
</file>

<file path=ppt/slides/_rels/slide9.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12"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5.jpg"/><Relationship Id="rId11" Type="http://schemas.openxmlformats.org/officeDocument/2006/relationships/image" Target="../media/image40.png"/><Relationship Id="rId5" Type="http://schemas.openxmlformats.org/officeDocument/2006/relationships/image" Target="../media/image34.jpg"/><Relationship Id="rId10" Type="http://schemas.openxmlformats.org/officeDocument/2006/relationships/image" Target="../media/image39.jpg"/><Relationship Id="rId4" Type="http://schemas.openxmlformats.org/officeDocument/2006/relationships/image" Target="../media/image33.jpg"/><Relationship Id="rId9" Type="http://schemas.openxmlformats.org/officeDocument/2006/relationships/image" Target="../media/image3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
          <p:cNvSpPr txBox="1"/>
          <p:nvPr/>
        </p:nvSpPr>
        <p:spPr>
          <a:xfrm>
            <a:off x="511051" y="1810999"/>
            <a:ext cx="7772400" cy="1470025"/>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rgbClr val="003865"/>
              </a:buClr>
              <a:buSzPts val="3600"/>
              <a:buFont typeface="Arial"/>
              <a:buNone/>
            </a:pPr>
            <a:r>
              <a:rPr lang="en-GB" sz="3600" b="1">
                <a:solidFill>
                  <a:srgbClr val="003865"/>
                </a:solidFill>
                <a:latin typeface="Arial"/>
                <a:ea typeface="Arial"/>
                <a:cs typeface="Arial"/>
                <a:sym typeface="Arial"/>
              </a:rPr>
              <a:t>THE MASCOT CHALLENGE</a:t>
            </a:r>
            <a:endParaRPr/>
          </a:p>
        </p:txBody>
      </p:sp>
      <p:sp>
        <p:nvSpPr>
          <p:cNvPr id="115" name="Google Shape;115;p2"/>
          <p:cNvSpPr txBox="1"/>
          <p:nvPr/>
        </p:nvSpPr>
        <p:spPr>
          <a:xfrm>
            <a:off x="2411760" y="3281024"/>
            <a:ext cx="4320480" cy="1584399"/>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rgbClr val="003865"/>
              </a:buClr>
              <a:buSzPts val="1800"/>
              <a:buFont typeface="Arial"/>
              <a:buNone/>
            </a:pPr>
            <a:r>
              <a:rPr lang="en-GB" sz="1800" b="1">
                <a:solidFill>
                  <a:srgbClr val="003865"/>
                </a:solidFill>
                <a:latin typeface="Arial"/>
                <a:ea typeface="Arial"/>
                <a:cs typeface="Arial"/>
                <a:sym typeface="Arial"/>
              </a:rPr>
              <a:t>Design a mascot for ParalympicsGB and their supporters</a:t>
            </a:r>
            <a:endParaRPr/>
          </a:p>
        </p:txBody>
      </p:sp>
      <p:pic>
        <p:nvPicPr>
          <p:cNvPr id="116" name="Google Shape;116;p2"/>
          <p:cNvPicPr preferRelativeResize="0"/>
          <p:nvPr/>
        </p:nvPicPr>
        <p:blipFill rotWithShape="1">
          <a:blip r:embed="rId3">
            <a:alphaModFix/>
          </a:blip>
          <a:srcRect/>
          <a:stretch/>
        </p:blipFill>
        <p:spPr>
          <a:xfrm>
            <a:off x="6444208" y="3705062"/>
            <a:ext cx="2556556" cy="2169349"/>
          </a:xfrm>
          <a:prstGeom prst="rect">
            <a:avLst/>
          </a:prstGeom>
          <a:noFill/>
          <a:ln>
            <a:noFill/>
          </a:ln>
        </p:spPr>
      </p:pic>
      <p:pic>
        <p:nvPicPr>
          <p:cNvPr id="117" name="Google Shape;117;p2"/>
          <p:cNvPicPr preferRelativeResize="0"/>
          <p:nvPr/>
        </p:nvPicPr>
        <p:blipFill rotWithShape="1">
          <a:blip r:embed="rId4">
            <a:alphaModFix/>
          </a:blip>
          <a:srcRect/>
          <a:stretch/>
        </p:blipFill>
        <p:spPr>
          <a:xfrm>
            <a:off x="251520" y="2892508"/>
            <a:ext cx="2160240" cy="2981903"/>
          </a:xfrm>
          <a:prstGeom prst="rect">
            <a:avLst/>
          </a:prstGeom>
          <a:noFill/>
          <a:ln>
            <a:noFill/>
          </a:ln>
        </p:spPr>
      </p:pic>
      <p:pic>
        <p:nvPicPr>
          <p:cNvPr id="118" name="Google Shape;118;p2"/>
          <p:cNvPicPr preferRelativeResize="0"/>
          <p:nvPr/>
        </p:nvPicPr>
        <p:blipFill rotWithShape="1">
          <a:blip r:embed="rId5">
            <a:alphaModFix/>
          </a:blip>
          <a:srcRect/>
          <a:stretch/>
        </p:blipFill>
        <p:spPr>
          <a:xfrm>
            <a:off x="6588224" y="481732"/>
            <a:ext cx="2251386" cy="1003714"/>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1"/>
          <p:cNvSpPr txBox="1">
            <a:spLocks noGrp="1"/>
          </p:cNvSpPr>
          <p:nvPr>
            <p:ph type="body" idx="4294967295"/>
          </p:nvPr>
        </p:nvSpPr>
        <p:spPr>
          <a:xfrm>
            <a:off x="3943187" y="1597216"/>
            <a:ext cx="4877285" cy="131628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600"/>
              <a:buNone/>
            </a:pPr>
            <a:endParaRPr sz="1600">
              <a:solidFill>
                <a:srgbClr val="003865"/>
              </a:solidFill>
              <a:latin typeface="Arial"/>
              <a:ea typeface="Arial"/>
              <a:cs typeface="Arial"/>
              <a:sym typeface="Arial"/>
            </a:endParaRPr>
          </a:p>
          <a:p>
            <a:pPr marL="0" lvl="0" indent="0" algn="l" rtl="0">
              <a:spcBef>
                <a:spcPts val="320"/>
              </a:spcBef>
              <a:spcAft>
                <a:spcPts val="0"/>
              </a:spcAft>
              <a:buClr>
                <a:srgbClr val="003865"/>
              </a:buClr>
              <a:buSzPts val="1600"/>
              <a:buNone/>
            </a:pPr>
            <a:r>
              <a:rPr lang="en-GB" sz="1600">
                <a:solidFill>
                  <a:srgbClr val="003865"/>
                </a:solidFill>
                <a:latin typeface="Arial"/>
                <a:ea typeface="Arial"/>
                <a:cs typeface="Arial"/>
                <a:sym typeface="Arial"/>
              </a:rPr>
              <a:t>Look at these Olympic and Paralympic Mascots from past Games. What do you like about each mascot design?</a:t>
            </a:r>
            <a:endParaRPr/>
          </a:p>
        </p:txBody>
      </p:sp>
      <p:sp>
        <p:nvSpPr>
          <p:cNvPr id="296" name="Google Shape;296;p11"/>
          <p:cNvSpPr/>
          <p:nvPr/>
        </p:nvSpPr>
        <p:spPr>
          <a:xfrm rot="-191974">
            <a:off x="-113087" y="1807277"/>
            <a:ext cx="3823555" cy="705660"/>
          </a:xfrm>
          <a:prstGeom prst="rect">
            <a:avLst/>
          </a:prstGeom>
          <a:solidFill>
            <a:srgbClr val="C526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7" name="Google Shape;297;p11"/>
          <p:cNvSpPr txBox="1"/>
          <p:nvPr/>
        </p:nvSpPr>
        <p:spPr>
          <a:xfrm rot="-187842">
            <a:off x="95220" y="1898678"/>
            <a:ext cx="4734470" cy="45945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2000"/>
              <a:buFont typeface="Arial"/>
              <a:buNone/>
            </a:pPr>
            <a:r>
              <a:rPr lang="en-GB" sz="2000">
                <a:solidFill>
                  <a:schemeClr val="lt1"/>
                </a:solidFill>
                <a:latin typeface="Arial"/>
                <a:ea typeface="Arial"/>
                <a:cs typeface="Arial"/>
                <a:sym typeface="Arial"/>
              </a:rPr>
              <a:t>What makes a good mascot? </a:t>
            </a:r>
            <a:br>
              <a:rPr lang="en-GB" sz="2000">
                <a:solidFill>
                  <a:schemeClr val="lt1"/>
                </a:solidFill>
                <a:latin typeface="Arial"/>
                <a:ea typeface="Arial"/>
                <a:cs typeface="Arial"/>
                <a:sym typeface="Arial"/>
              </a:rPr>
            </a:br>
            <a:r>
              <a:rPr lang="en-GB" sz="2000">
                <a:solidFill>
                  <a:schemeClr val="lt1"/>
                </a:solidFill>
                <a:latin typeface="Arial"/>
                <a:ea typeface="Arial"/>
                <a:cs typeface="Arial"/>
                <a:sym typeface="Arial"/>
              </a:rPr>
              <a:t>The design</a:t>
            </a:r>
            <a:endParaRPr/>
          </a:p>
        </p:txBody>
      </p:sp>
      <p:pic>
        <p:nvPicPr>
          <p:cNvPr id="298" name="Google Shape;298;p11"/>
          <p:cNvPicPr preferRelativeResize="0"/>
          <p:nvPr/>
        </p:nvPicPr>
        <p:blipFill rotWithShape="1">
          <a:blip r:embed="rId3">
            <a:alphaModFix/>
          </a:blip>
          <a:srcRect/>
          <a:stretch/>
        </p:blipFill>
        <p:spPr>
          <a:xfrm>
            <a:off x="-25152" y="2720114"/>
            <a:ext cx="9144000" cy="3820270"/>
          </a:xfrm>
          <a:prstGeom prst="rect">
            <a:avLst/>
          </a:prstGeom>
          <a:noFill/>
          <a:ln>
            <a:noFill/>
          </a:ln>
        </p:spPr>
      </p:pic>
      <p:grpSp>
        <p:nvGrpSpPr>
          <p:cNvPr id="299" name="Google Shape;299;p11"/>
          <p:cNvGrpSpPr/>
          <p:nvPr/>
        </p:nvGrpSpPr>
        <p:grpSpPr>
          <a:xfrm>
            <a:off x="0" y="2913488"/>
            <a:ext cx="9144000" cy="3819525"/>
            <a:chOff x="0" y="2913488"/>
            <a:chExt cx="9144000" cy="3819525"/>
          </a:xfrm>
        </p:grpSpPr>
        <p:pic>
          <p:nvPicPr>
            <p:cNvPr id="300" name="Google Shape;300;p11"/>
            <p:cNvPicPr preferRelativeResize="0"/>
            <p:nvPr/>
          </p:nvPicPr>
          <p:blipFill>
            <a:blip r:embed="rId4">
              <a:alphaModFix/>
            </a:blip>
            <a:stretch>
              <a:fillRect/>
            </a:stretch>
          </p:blipFill>
          <p:spPr>
            <a:xfrm>
              <a:off x="0" y="2913488"/>
              <a:ext cx="9144000" cy="3819525"/>
            </a:xfrm>
            <a:prstGeom prst="rect">
              <a:avLst/>
            </a:prstGeom>
            <a:noFill/>
            <a:ln>
              <a:noFill/>
            </a:ln>
          </p:spPr>
        </p:pic>
        <p:pic>
          <p:nvPicPr>
            <p:cNvPr id="301" name="Google Shape;301;p11"/>
            <p:cNvPicPr preferRelativeResize="0"/>
            <p:nvPr/>
          </p:nvPicPr>
          <p:blipFill>
            <a:blip r:embed="rId5">
              <a:alphaModFix/>
            </a:blip>
            <a:stretch>
              <a:fillRect/>
            </a:stretch>
          </p:blipFill>
          <p:spPr>
            <a:xfrm>
              <a:off x="4778438" y="6102800"/>
              <a:ext cx="1476375" cy="619125"/>
            </a:xfrm>
            <a:prstGeom prst="rect">
              <a:avLst/>
            </a:prstGeom>
            <a:noFill/>
            <a:ln>
              <a:noFill/>
            </a:ln>
          </p:spPr>
        </p:pic>
        <p:pic>
          <p:nvPicPr>
            <p:cNvPr id="302" name="Google Shape;302;p11"/>
            <p:cNvPicPr preferRelativeResize="0"/>
            <p:nvPr/>
          </p:nvPicPr>
          <p:blipFill rotWithShape="1">
            <a:blip r:embed="rId6">
              <a:alphaModFix/>
            </a:blip>
            <a:srcRect/>
            <a:stretch/>
          </p:blipFill>
          <p:spPr>
            <a:xfrm>
              <a:off x="5132625" y="4918975"/>
              <a:ext cx="768000" cy="1183825"/>
            </a:xfrm>
            <a:prstGeom prst="rect">
              <a:avLst/>
            </a:prstGeom>
            <a:noFill/>
            <a:ln>
              <a:noFill/>
            </a:ln>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2"/>
          <p:cNvSpPr txBox="1">
            <a:spLocks noGrp="1"/>
          </p:cNvSpPr>
          <p:nvPr>
            <p:ph type="body" idx="4294967295"/>
          </p:nvPr>
        </p:nvSpPr>
        <p:spPr>
          <a:xfrm>
            <a:off x="323528" y="3028033"/>
            <a:ext cx="3898776" cy="2849239"/>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lt1"/>
              </a:buClr>
              <a:buSzPts val="1800"/>
              <a:buNone/>
            </a:pPr>
            <a:r>
              <a:rPr lang="en-GB" sz="1800">
                <a:solidFill>
                  <a:schemeClr val="lt1"/>
                </a:solidFill>
                <a:latin typeface="Arial"/>
                <a:ea typeface="Arial"/>
                <a:cs typeface="Arial"/>
                <a:sym typeface="Arial"/>
              </a:rPr>
              <a:t>How can you make your character:</a:t>
            </a:r>
            <a:endParaRPr/>
          </a:p>
          <a:p>
            <a:pPr marL="342900" lvl="0" indent="-342900" algn="l" rtl="0">
              <a:spcBef>
                <a:spcPts val="360"/>
              </a:spcBef>
              <a:spcAft>
                <a:spcPts val="0"/>
              </a:spcAft>
              <a:buClr>
                <a:schemeClr val="lt1"/>
              </a:buClr>
              <a:buSzPts val="1800"/>
              <a:buChar char="•"/>
            </a:pPr>
            <a:r>
              <a:rPr lang="en-GB" sz="1800">
                <a:solidFill>
                  <a:schemeClr val="lt1"/>
                </a:solidFill>
                <a:latin typeface="Arial"/>
                <a:ea typeface="Arial"/>
                <a:cs typeface="Arial"/>
                <a:sym typeface="Arial"/>
              </a:rPr>
              <a:t>fun-loving, playful</a:t>
            </a:r>
            <a:endParaRPr/>
          </a:p>
          <a:p>
            <a:pPr marL="342900" lvl="0" indent="-342900" algn="l" rtl="0">
              <a:spcBef>
                <a:spcPts val="360"/>
              </a:spcBef>
              <a:spcAft>
                <a:spcPts val="0"/>
              </a:spcAft>
              <a:buClr>
                <a:schemeClr val="lt1"/>
              </a:buClr>
              <a:buSzPts val="1800"/>
              <a:buChar char="•"/>
            </a:pPr>
            <a:r>
              <a:rPr lang="en-GB" sz="1800">
                <a:solidFill>
                  <a:schemeClr val="lt1"/>
                </a:solidFill>
                <a:latin typeface="Arial"/>
                <a:ea typeface="Arial"/>
                <a:cs typeface="Arial"/>
                <a:sym typeface="Arial"/>
              </a:rPr>
              <a:t>friendly-faced and welcoming</a:t>
            </a:r>
            <a:endParaRPr/>
          </a:p>
          <a:p>
            <a:pPr marL="342900" lvl="0" indent="-342900" algn="l" rtl="0">
              <a:spcBef>
                <a:spcPts val="360"/>
              </a:spcBef>
              <a:spcAft>
                <a:spcPts val="0"/>
              </a:spcAft>
              <a:buClr>
                <a:schemeClr val="lt1"/>
              </a:buClr>
              <a:buSzPts val="1800"/>
              <a:buChar char="•"/>
            </a:pPr>
            <a:r>
              <a:rPr lang="en-GB" sz="1800">
                <a:solidFill>
                  <a:schemeClr val="lt1"/>
                </a:solidFill>
                <a:latin typeface="Arial"/>
                <a:ea typeface="Arial"/>
                <a:cs typeface="Arial"/>
                <a:sym typeface="Arial"/>
              </a:rPr>
              <a:t>appeal to younger children</a:t>
            </a:r>
            <a:endParaRPr/>
          </a:p>
          <a:p>
            <a:pPr marL="342900" lvl="0" indent="-342900" algn="l" rtl="0">
              <a:spcBef>
                <a:spcPts val="360"/>
              </a:spcBef>
              <a:spcAft>
                <a:spcPts val="0"/>
              </a:spcAft>
              <a:buClr>
                <a:schemeClr val="lt1"/>
              </a:buClr>
              <a:buSzPts val="1800"/>
              <a:buChar char="•"/>
            </a:pPr>
            <a:r>
              <a:rPr lang="en-GB" sz="1800">
                <a:solidFill>
                  <a:schemeClr val="lt1"/>
                </a:solidFill>
                <a:latin typeface="Arial"/>
                <a:ea typeface="Arial"/>
                <a:cs typeface="Arial"/>
                <a:sym typeface="Arial"/>
              </a:rPr>
              <a:t>represent and spread the message and Values of ParalympicsGB?</a:t>
            </a:r>
            <a:endParaRPr/>
          </a:p>
        </p:txBody>
      </p:sp>
      <p:sp>
        <p:nvSpPr>
          <p:cNvPr id="309" name="Google Shape;309;p12"/>
          <p:cNvSpPr/>
          <p:nvPr/>
        </p:nvSpPr>
        <p:spPr>
          <a:xfrm rot="-191974">
            <a:off x="-113087" y="1807277"/>
            <a:ext cx="3823555" cy="705660"/>
          </a:xfrm>
          <a:prstGeom prst="rect">
            <a:avLst/>
          </a:prstGeom>
          <a:solidFill>
            <a:srgbClr val="C526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0" name="Google Shape;310;p12"/>
          <p:cNvSpPr txBox="1"/>
          <p:nvPr/>
        </p:nvSpPr>
        <p:spPr>
          <a:xfrm rot="-187842">
            <a:off x="95220" y="1898678"/>
            <a:ext cx="4734470" cy="45945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2000"/>
              <a:buFont typeface="Arial"/>
              <a:buNone/>
            </a:pPr>
            <a:r>
              <a:rPr lang="en-GB" sz="2000">
                <a:solidFill>
                  <a:schemeClr val="lt1"/>
                </a:solidFill>
                <a:latin typeface="Arial"/>
                <a:ea typeface="Arial"/>
                <a:cs typeface="Arial"/>
                <a:sym typeface="Arial"/>
              </a:rPr>
              <a:t>What makes a good mascot? </a:t>
            </a:r>
            <a:br>
              <a:rPr lang="en-GB" sz="2000">
                <a:solidFill>
                  <a:schemeClr val="lt1"/>
                </a:solidFill>
                <a:latin typeface="Arial"/>
                <a:ea typeface="Arial"/>
                <a:cs typeface="Arial"/>
                <a:sym typeface="Arial"/>
              </a:rPr>
            </a:br>
            <a:r>
              <a:rPr lang="en-GB" sz="2000">
                <a:solidFill>
                  <a:schemeClr val="lt1"/>
                </a:solidFill>
                <a:latin typeface="Arial"/>
                <a:ea typeface="Arial"/>
                <a:cs typeface="Arial"/>
                <a:sym typeface="Arial"/>
              </a:rPr>
              <a:t>Personality and story</a:t>
            </a:r>
            <a:endParaRPr/>
          </a:p>
        </p:txBody>
      </p:sp>
      <p:pic>
        <p:nvPicPr>
          <p:cNvPr id="311" name="Google Shape;311;p12"/>
          <p:cNvPicPr preferRelativeResize="0"/>
          <p:nvPr/>
        </p:nvPicPr>
        <p:blipFill rotWithShape="1">
          <a:blip r:embed="rId3">
            <a:alphaModFix/>
          </a:blip>
          <a:srcRect/>
          <a:stretch/>
        </p:blipFill>
        <p:spPr>
          <a:xfrm>
            <a:off x="4194657" y="2191014"/>
            <a:ext cx="4629078" cy="3927975"/>
          </a:xfrm>
          <a:prstGeom prst="rect">
            <a:avLst/>
          </a:prstGeom>
          <a:noFill/>
          <a:ln>
            <a:noFill/>
          </a:ln>
        </p:spPr>
      </p:pic>
      <p:sp>
        <p:nvSpPr>
          <p:cNvPr id="312" name="Google Shape;312;p12"/>
          <p:cNvSpPr/>
          <p:nvPr/>
        </p:nvSpPr>
        <p:spPr>
          <a:xfrm flipH="1">
            <a:off x="5652120" y="1096508"/>
            <a:ext cx="2723720" cy="917968"/>
          </a:xfrm>
          <a:custGeom>
            <a:avLst/>
            <a:gdLst/>
            <a:ahLst/>
            <a:cxnLst/>
            <a:rect l="l" t="t" r="r" b="b"/>
            <a:pathLst>
              <a:path w="1705957" h="574954" extrusionOk="0">
                <a:moveTo>
                  <a:pt x="31863" y="0"/>
                </a:moveTo>
                <a:lnTo>
                  <a:pt x="0" y="455662"/>
                </a:lnTo>
                <a:lnTo>
                  <a:pt x="1705957" y="574954"/>
                </a:lnTo>
                <a:lnTo>
                  <a:pt x="1705957" y="117064"/>
                </a:lnTo>
                <a:lnTo>
                  <a:pt x="31863" y="0"/>
                </a:lnTo>
                <a:close/>
              </a:path>
            </a:pathLst>
          </a:custGeom>
          <a:solidFill>
            <a:srgbClr val="C626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lt1"/>
              </a:solidFill>
              <a:latin typeface="Calibri"/>
              <a:ea typeface="Calibri"/>
              <a:cs typeface="Calibri"/>
              <a:sym typeface="Calibri"/>
            </a:endParaRPr>
          </a:p>
        </p:txBody>
      </p:sp>
      <p:sp>
        <p:nvSpPr>
          <p:cNvPr id="313" name="Google Shape;313;p12"/>
          <p:cNvSpPr txBox="1"/>
          <p:nvPr/>
        </p:nvSpPr>
        <p:spPr>
          <a:xfrm rot="-240151">
            <a:off x="5865266" y="1247439"/>
            <a:ext cx="2297428"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a:solidFill>
                  <a:schemeClr val="lt1"/>
                </a:solidFill>
                <a:latin typeface="Arial"/>
                <a:ea typeface="Arial"/>
                <a:cs typeface="Arial"/>
                <a:sym typeface="Arial"/>
              </a:rPr>
              <a:t>Pride</a:t>
            </a:r>
            <a:endParaRPr/>
          </a:p>
          <a:p>
            <a:pPr marL="0" marR="0" lvl="0" indent="0" algn="ctr" rtl="0">
              <a:spcBef>
                <a:spcPts val="0"/>
              </a:spcBef>
              <a:spcAft>
                <a:spcPts val="0"/>
              </a:spcAft>
              <a:buNone/>
            </a:pPr>
            <a:r>
              <a:rPr lang="en-GB" sz="1600" b="1">
                <a:solidFill>
                  <a:schemeClr val="lt1"/>
                </a:solidFill>
                <a:latin typeface="Arial"/>
                <a:ea typeface="Arial"/>
                <a:cs typeface="Arial"/>
                <a:sym typeface="Arial"/>
              </a:rPr>
              <a:t>Team GB mascot</a:t>
            </a:r>
            <a:endParaRPr sz="16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13"/>
          <p:cNvSpPr txBox="1">
            <a:spLocks noGrp="1"/>
          </p:cNvSpPr>
          <p:nvPr>
            <p:ph type="body" idx="4294967295"/>
          </p:nvPr>
        </p:nvSpPr>
        <p:spPr>
          <a:xfrm>
            <a:off x="437962" y="2948489"/>
            <a:ext cx="3609975" cy="256874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lt1"/>
              </a:buClr>
              <a:buSzPts val="1800"/>
              <a:buNone/>
            </a:pPr>
            <a:r>
              <a:rPr lang="en-GB" sz="1800">
                <a:solidFill>
                  <a:schemeClr val="lt1"/>
                </a:solidFill>
                <a:latin typeface="Arial"/>
                <a:ea typeface="Arial"/>
                <a:cs typeface="Arial"/>
                <a:sym typeface="Arial"/>
              </a:rPr>
              <a:t>Remember. Mascots can’t speak.  Think carefully about:</a:t>
            </a:r>
            <a:endParaRPr/>
          </a:p>
          <a:p>
            <a:pPr marL="342900" lvl="0" indent="-342900" algn="l" rtl="0">
              <a:spcBef>
                <a:spcPts val="360"/>
              </a:spcBef>
              <a:spcAft>
                <a:spcPts val="0"/>
              </a:spcAft>
              <a:buClr>
                <a:schemeClr val="lt1"/>
              </a:buClr>
              <a:buSzPts val="1800"/>
              <a:buChar char="•"/>
            </a:pPr>
            <a:r>
              <a:rPr lang="en-GB" sz="1800">
                <a:solidFill>
                  <a:schemeClr val="lt1"/>
                </a:solidFill>
                <a:latin typeface="Arial"/>
                <a:ea typeface="Arial"/>
                <a:cs typeface="Arial"/>
                <a:sym typeface="Arial"/>
              </a:rPr>
              <a:t>facial expressions </a:t>
            </a:r>
            <a:endParaRPr/>
          </a:p>
          <a:p>
            <a:pPr marL="342900" lvl="0" indent="-342900" algn="l" rtl="0">
              <a:spcBef>
                <a:spcPts val="360"/>
              </a:spcBef>
              <a:spcAft>
                <a:spcPts val="0"/>
              </a:spcAft>
              <a:buClr>
                <a:schemeClr val="lt1"/>
              </a:buClr>
              <a:buSzPts val="1800"/>
              <a:buChar char="•"/>
            </a:pPr>
            <a:r>
              <a:rPr lang="en-GB" sz="1800">
                <a:solidFill>
                  <a:schemeClr val="lt1"/>
                </a:solidFill>
                <a:latin typeface="Arial"/>
                <a:ea typeface="Arial"/>
                <a:cs typeface="Arial"/>
                <a:sym typeface="Arial"/>
              </a:rPr>
              <a:t>mannerisms </a:t>
            </a:r>
            <a:endParaRPr/>
          </a:p>
          <a:p>
            <a:pPr marL="342900" lvl="0" indent="-342900" algn="l" rtl="0">
              <a:spcBef>
                <a:spcPts val="360"/>
              </a:spcBef>
              <a:spcAft>
                <a:spcPts val="0"/>
              </a:spcAft>
              <a:buClr>
                <a:schemeClr val="lt1"/>
              </a:buClr>
              <a:buSzPts val="1800"/>
              <a:buChar char="•"/>
            </a:pPr>
            <a:r>
              <a:rPr lang="en-GB" sz="1800">
                <a:solidFill>
                  <a:schemeClr val="lt1"/>
                </a:solidFill>
                <a:latin typeface="Arial"/>
                <a:ea typeface="Arial"/>
                <a:cs typeface="Arial"/>
                <a:sym typeface="Arial"/>
              </a:rPr>
              <a:t>gesture</a:t>
            </a:r>
            <a:endParaRPr/>
          </a:p>
          <a:p>
            <a:pPr marL="342900" lvl="0" indent="-342900" algn="l" rtl="0">
              <a:spcBef>
                <a:spcPts val="360"/>
              </a:spcBef>
              <a:spcAft>
                <a:spcPts val="0"/>
              </a:spcAft>
              <a:buClr>
                <a:schemeClr val="lt1"/>
              </a:buClr>
              <a:buSzPts val="1800"/>
              <a:buChar char="•"/>
            </a:pPr>
            <a:r>
              <a:rPr lang="en-GB" sz="1800">
                <a:solidFill>
                  <a:schemeClr val="lt1"/>
                </a:solidFill>
                <a:latin typeface="Arial"/>
                <a:ea typeface="Arial"/>
                <a:cs typeface="Arial"/>
                <a:sym typeface="Arial"/>
              </a:rPr>
              <a:t>colour</a:t>
            </a:r>
            <a:endParaRPr/>
          </a:p>
          <a:p>
            <a:pPr marL="342900" lvl="0" indent="-342900" algn="l" rtl="0">
              <a:spcBef>
                <a:spcPts val="360"/>
              </a:spcBef>
              <a:spcAft>
                <a:spcPts val="0"/>
              </a:spcAft>
              <a:buClr>
                <a:schemeClr val="lt1"/>
              </a:buClr>
              <a:buSzPts val="1800"/>
              <a:buChar char="•"/>
            </a:pPr>
            <a:r>
              <a:rPr lang="en-GB" sz="1800">
                <a:solidFill>
                  <a:schemeClr val="lt1"/>
                </a:solidFill>
                <a:latin typeface="Arial"/>
                <a:ea typeface="Arial"/>
                <a:cs typeface="Arial"/>
                <a:sym typeface="Arial"/>
              </a:rPr>
              <a:t>pose</a:t>
            </a:r>
            <a:endParaRPr/>
          </a:p>
        </p:txBody>
      </p:sp>
      <p:pic>
        <p:nvPicPr>
          <p:cNvPr id="320" name="Google Shape;320;p13" descr="A picture containing building, ground, indoor&#10;&#10;Description automatically generated"/>
          <p:cNvPicPr preferRelativeResize="0"/>
          <p:nvPr/>
        </p:nvPicPr>
        <p:blipFill rotWithShape="1">
          <a:blip r:embed="rId3">
            <a:alphaModFix/>
          </a:blip>
          <a:srcRect r="17709"/>
          <a:stretch/>
        </p:blipFill>
        <p:spPr>
          <a:xfrm rot="427908">
            <a:off x="4566502" y="3166979"/>
            <a:ext cx="4000456" cy="3142045"/>
          </a:xfrm>
          <a:prstGeom prst="rect">
            <a:avLst/>
          </a:prstGeom>
          <a:noFill/>
          <a:ln w="38100" cap="flat" cmpd="sng">
            <a:solidFill>
              <a:schemeClr val="lt1"/>
            </a:solidFill>
            <a:prstDash val="solid"/>
            <a:round/>
            <a:headEnd type="none" w="sm" len="sm"/>
            <a:tailEnd type="none" w="sm" len="sm"/>
          </a:ln>
        </p:spPr>
      </p:pic>
      <p:pic>
        <p:nvPicPr>
          <p:cNvPr id="321" name="Google Shape;321;p13" descr="A picture containing sky, tree, outdoor, ground&#10;&#10;Description automatically generated"/>
          <p:cNvPicPr preferRelativeResize="0"/>
          <p:nvPr/>
        </p:nvPicPr>
        <p:blipFill rotWithShape="1">
          <a:blip r:embed="rId4">
            <a:alphaModFix/>
          </a:blip>
          <a:srcRect l="10217" r="7491"/>
          <a:stretch/>
        </p:blipFill>
        <p:spPr>
          <a:xfrm rot="-477043">
            <a:off x="4222364" y="942882"/>
            <a:ext cx="2901987" cy="2434449"/>
          </a:xfrm>
          <a:prstGeom prst="rect">
            <a:avLst/>
          </a:prstGeom>
          <a:noFill/>
          <a:ln w="38100" cap="flat" cmpd="sng">
            <a:solidFill>
              <a:schemeClr val="lt1"/>
            </a:solidFill>
            <a:prstDash val="solid"/>
            <a:round/>
            <a:headEnd type="none" w="sm" len="sm"/>
            <a:tailEnd type="none" w="sm" len="sm"/>
          </a:ln>
        </p:spPr>
      </p:pic>
      <p:sp>
        <p:nvSpPr>
          <p:cNvPr id="322" name="Google Shape;322;p13"/>
          <p:cNvSpPr/>
          <p:nvPr/>
        </p:nvSpPr>
        <p:spPr>
          <a:xfrm rot="-191974">
            <a:off x="-113087" y="1807277"/>
            <a:ext cx="3823555" cy="705660"/>
          </a:xfrm>
          <a:prstGeom prst="rect">
            <a:avLst/>
          </a:prstGeom>
          <a:solidFill>
            <a:srgbClr val="C526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3" name="Google Shape;323;p13"/>
          <p:cNvSpPr txBox="1"/>
          <p:nvPr/>
        </p:nvSpPr>
        <p:spPr>
          <a:xfrm rot="-187842">
            <a:off x="95220" y="1898678"/>
            <a:ext cx="4734470" cy="45945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2000"/>
              <a:buFont typeface="Arial"/>
              <a:buNone/>
            </a:pPr>
            <a:r>
              <a:rPr lang="en-GB" sz="2000">
                <a:solidFill>
                  <a:schemeClr val="lt1"/>
                </a:solidFill>
                <a:latin typeface="Arial"/>
                <a:ea typeface="Arial"/>
                <a:cs typeface="Arial"/>
                <a:sym typeface="Arial"/>
              </a:rPr>
              <a:t>What makes a good mascot? </a:t>
            </a:r>
            <a:br>
              <a:rPr lang="en-GB" sz="2000">
                <a:solidFill>
                  <a:schemeClr val="lt1"/>
                </a:solidFill>
                <a:latin typeface="Arial"/>
                <a:ea typeface="Arial"/>
                <a:cs typeface="Arial"/>
                <a:sym typeface="Arial"/>
              </a:rPr>
            </a:br>
            <a:r>
              <a:rPr lang="en-GB" sz="2000">
                <a:solidFill>
                  <a:schemeClr val="lt1"/>
                </a:solidFill>
                <a:latin typeface="Arial"/>
                <a:ea typeface="Arial"/>
                <a:cs typeface="Arial"/>
                <a:sym typeface="Arial"/>
              </a:rPr>
              <a:t>Movement and mime</a:t>
            </a:r>
            <a:endParaRPr/>
          </a:p>
        </p:txBody>
      </p:sp>
      <p:sp>
        <p:nvSpPr>
          <p:cNvPr id="324" name="Google Shape;324;p13"/>
          <p:cNvSpPr/>
          <p:nvPr/>
        </p:nvSpPr>
        <p:spPr>
          <a:xfrm flipH="1">
            <a:off x="2706819" y="5387646"/>
            <a:ext cx="2723720" cy="917968"/>
          </a:xfrm>
          <a:custGeom>
            <a:avLst/>
            <a:gdLst/>
            <a:ahLst/>
            <a:cxnLst/>
            <a:rect l="l" t="t" r="r" b="b"/>
            <a:pathLst>
              <a:path w="1705957" h="574954" extrusionOk="0">
                <a:moveTo>
                  <a:pt x="31863" y="0"/>
                </a:moveTo>
                <a:lnTo>
                  <a:pt x="0" y="455662"/>
                </a:lnTo>
                <a:lnTo>
                  <a:pt x="1705957" y="574954"/>
                </a:lnTo>
                <a:lnTo>
                  <a:pt x="1705957" y="117064"/>
                </a:lnTo>
                <a:lnTo>
                  <a:pt x="31863" y="0"/>
                </a:lnTo>
                <a:close/>
              </a:path>
            </a:pathLst>
          </a:custGeom>
          <a:solidFill>
            <a:srgbClr val="C626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lt1"/>
              </a:solidFill>
              <a:latin typeface="Calibri"/>
              <a:ea typeface="Calibri"/>
              <a:cs typeface="Calibri"/>
              <a:sym typeface="Calibri"/>
            </a:endParaRPr>
          </a:p>
        </p:txBody>
      </p:sp>
      <p:sp>
        <p:nvSpPr>
          <p:cNvPr id="325" name="Google Shape;325;p13"/>
          <p:cNvSpPr txBox="1"/>
          <p:nvPr/>
        </p:nvSpPr>
        <p:spPr>
          <a:xfrm rot="-258969">
            <a:off x="2703366" y="5554242"/>
            <a:ext cx="268914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a:solidFill>
                  <a:schemeClr val="lt1"/>
                </a:solidFill>
                <a:latin typeface="Arial"/>
                <a:ea typeface="Arial"/>
                <a:cs typeface="Arial"/>
                <a:sym typeface="Arial"/>
              </a:rPr>
              <a:t>Wenlock and Mandeville</a:t>
            </a:r>
            <a:endParaRPr/>
          </a:p>
          <a:p>
            <a:pPr marL="0" marR="0" lvl="0" indent="0" algn="ctr" rtl="0">
              <a:spcBef>
                <a:spcPts val="0"/>
              </a:spcBef>
              <a:spcAft>
                <a:spcPts val="0"/>
              </a:spcAft>
              <a:buNone/>
            </a:pPr>
            <a:r>
              <a:rPr lang="en-GB" sz="1600" b="1">
                <a:solidFill>
                  <a:schemeClr val="lt1"/>
                </a:solidFill>
                <a:latin typeface="Arial"/>
                <a:ea typeface="Arial"/>
                <a:cs typeface="Arial"/>
                <a:sym typeface="Arial"/>
              </a:rPr>
              <a:t>London 2012 mascots</a:t>
            </a:r>
            <a:endParaRPr sz="16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14"/>
          <p:cNvSpPr txBox="1">
            <a:spLocks noGrp="1"/>
          </p:cNvSpPr>
          <p:nvPr>
            <p:ph type="body" idx="4294967295"/>
          </p:nvPr>
        </p:nvSpPr>
        <p:spPr>
          <a:xfrm>
            <a:off x="242294" y="2564904"/>
            <a:ext cx="6129906" cy="42677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03865"/>
              </a:buClr>
              <a:buSzPts val="1665"/>
              <a:buNone/>
            </a:pPr>
            <a:r>
              <a:rPr lang="en-GB" sz="1665" b="1">
                <a:solidFill>
                  <a:srgbClr val="003865"/>
                </a:solidFill>
                <a:latin typeface="Arial"/>
                <a:ea typeface="Arial"/>
                <a:cs typeface="Arial"/>
                <a:sym typeface="Arial"/>
              </a:rPr>
              <a:t>Your challenge is to design a mascot for ParalympicsGB.  </a:t>
            </a:r>
            <a:endParaRPr/>
          </a:p>
          <a:p>
            <a:pPr marL="342900" lvl="0" indent="-237172" algn="l" rtl="0">
              <a:spcBef>
                <a:spcPts val="333"/>
              </a:spcBef>
              <a:spcAft>
                <a:spcPts val="0"/>
              </a:spcAft>
              <a:buClr>
                <a:schemeClr val="dk1"/>
              </a:buClr>
              <a:buSzPts val="1665"/>
              <a:buNone/>
            </a:pPr>
            <a:endParaRPr sz="1665" b="1">
              <a:solidFill>
                <a:srgbClr val="003865"/>
              </a:solidFill>
              <a:latin typeface="Arial"/>
              <a:ea typeface="Arial"/>
              <a:cs typeface="Arial"/>
              <a:sym typeface="Arial"/>
            </a:endParaRPr>
          </a:p>
          <a:p>
            <a:pPr marL="342900" lvl="0" indent="-237172" algn="l" rtl="0">
              <a:spcBef>
                <a:spcPts val="333"/>
              </a:spcBef>
              <a:spcAft>
                <a:spcPts val="0"/>
              </a:spcAft>
              <a:buClr>
                <a:schemeClr val="dk1"/>
              </a:buClr>
              <a:buSzPts val="1665"/>
              <a:buNone/>
            </a:pPr>
            <a:endParaRPr sz="1665" b="1">
              <a:solidFill>
                <a:srgbClr val="003865"/>
              </a:solidFill>
              <a:latin typeface="Arial"/>
              <a:ea typeface="Arial"/>
              <a:cs typeface="Arial"/>
              <a:sym typeface="Arial"/>
            </a:endParaRPr>
          </a:p>
        </p:txBody>
      </p:sp>
      <p:sp>
        <p:nvSpPr>
          <p:cNvPr id="332" name="Google Shape;332;p14"/>
          <p:cNvSpPr/>
          <p:nvPr/>
        </p:nvSpPr>
        <p:spPr>
          <a:xfrm>
            <a:off x="258205" y="2991682"/>
            <a:ext cx="5897971" cy="32932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rgbClr val="003865"/>
                </a:solidFill>
                <a:latin typeface="Arial"/>
                <a:ea typeface="Arial"/>
                <a:cs typeface="Arial"/>
                <a:sym typeface="Arial"/>
              </a:rPr>
              <a:t>Your mascot could be anything – an animal, an object, or something completely imaginary! Whatever it is, it should celebrate ParalympicsGB and encourage everyone to get behind the team.  </a:t>
            </a:r>
            <a:endParaRPr/>
          </a:p>
          <a:p>
            <a:pPr marL="0" marR="0" lvl="0" indent="0" algn="l" rtl="0">
              <a:spcBef>
                <a:spcPts val="0"/>
              </a:spcBef>
              <a:spcAft>
                <a:spcPts val="0"/>
              </a:spcAft>
              <a:buNone/>
            </a:pPr>
            <a:endParaRPr sz="1600">
              <a:solidFill>
                <a:srgbClr val="003865"/>
              </a:solidFill>
              <a:latin typeface="Arial"/>
              <a:ea typeface="Arial"/>
              <a:cs typeface="Arial"/>
              <a:sym typeface="Arial"/>
            </a:endParaRPr>
          </a:p>
          <a:p>
            <a:pPr marL="0" marR="0" lvl="0" indent="0" algn="l" rtl="0">
              <a:spcBef>
                <a:spcPts val="0"/>
              </a:spcBef>
              <a:spcAft>
                <a:spcPts val="0"/>
              </a:spcAft>
              <a:buNone/>
            </a:pPr>
            <a:r>
              <a:rPr lang="en-GB" sz="1600">
                <a:solidFill>
                  <a:srgbClr val="003865"/>
                </a:solidFill>
                <a:latin typeface="Arial"/>
                <a:ea typeface="Arial"/>
                <a:cs typeface="Arial"/>
                <a:sym typeface="Arial"/>
              </a:rPr>
              <a:t>Your mascot should:</a:t>
            </a:r>
            <a:endParaRPr/>
          </a:p>
          <a:p>
            <a:pPr marL="285750" marR="0" lvl="0" indent="-285750" algn="l" rtl="0">
              <a:spcBef>
                <a:spcPts val="0"/>
              </a:spcBef>
              <a:spcAft>
                <a:spcPts val="0"/>
              </a:spcAft>
              <a:buClr>
                <a:srgbClr val="003865"/>
              </a:buClr>
              <a:buSzPts val="1600"/>
              <a:buFont typeface="Arial"/>
              <a:buChar char="•"/>
            </a:pPr>
            <a:r>
              <a:rPr lang="en-GB" sz="1600">
                <a:solidFill>
                  <a:srgbClr val="003865"/>
                </a:solidFill>
                <a:latin typeface="Arial"/>
                <a:ea typeface="Arial"/>
                <a:cs typeface="Arial"/>
                <a:sym typeface="Arial"/>
              </a:rPr>
              <a:t>represent a </a:t>
            </a:r>
            <a:r>
              <a:rPr lang="en-GB" sz="1600" b="1">
                <a:solidFill>
                  <a:srgbClr val="003865"/>
                </a:solidFill>
                <a:latin typeface="Arial"/>
                <a:ea typeface="Arial"/>
                <a:cs typeface="Arial"/>
                <a:sym typeface="Arial"/>
              </a:rPr>
              <a:t>physical</a:t>
            </a:r>
            <a:r>
              <a:rPr lang="en-GB" sz="1600">
                <a:solidFill>
                  <a:srgbClr val="003865"/>
                </a:solidFill>
                <a:latin typeface="Arial"/>
                <a:ea typeface="Arial"/>
                <a:cs typeface="Arial"/>
                <a:sym typeface="Arial"/>
              </a:rPr>
              <a:t> or </a:t>
            </a:r>
            <a:r>
              <a:rPr lang="en-GB" sz="1600" b="1">
                <a:solidFill>
                  <a:srgbClr val="003865"/>
                </a:solidFill>
                <a:latin typeface="Arial"/>
                <a:ea typeface="Arial"/>
                <a:cs typeface="Arial"/>
                <a:sym typeface="Arial"/>
              </a:rPr>
              <a:t>sensory</a:t>
            </a:r>
            <a:r>
              <a:rPr lang="en-GB" sz="1600">
                <a:solidFill>
                  <a:srgbClr val="003865"/>
                </a:solidFill>
                <a:latin typeface="Arial"/>
                <a:ea typeface="Arial"/>
                <a:cs typeface="Arial"/>
                <a:sym typeface="Arial"/>
              </a:rPr>
              <a:t> </a:t>
            </a:r>
            <a:r>
              <a:rPr lang="en-GB" sz="1600" b="1">
                <a:solidFill>
                  <a:srgbClr val="003865"/>
                </a:solidFill>
                <a:latin typeface="Arial"/>
                <a:ea typeface="Arial"/>
                <a:cs typeface="Arial"/>
                <a:sym typeface="Arial"/>
              </a:rPr>
              <a:t>impairment</a:t>
            </a:r>
            <a:r>
              <a:rPr lang="en-GB" sz="1600">
                <a:solidFill>
                  <a:srgbClr val="003865"/>
                </a:solidFill>
                <a:latin typeface="Arial"/>
                <a:ea typeface="Arial"/>
                <a:cs typeface="Arial"/>
                <a:sym typeface="Arial"/>
              </a:rPr>
              <a:t> in some way</a:t>
            </a:r>
            <a:endParaRPr/>
          </a:p>
          <a:p>
            <a:pPr marL="285750" marR="0" lvl="0" indent="-285750" algn="l" rtl="0">
              <a:spcBef>
                <a:spcPts val="0"/>
              </a:spcBef>
              <a:spcAft>
                <a:spcPts val="0"/>
              </a:spcAft>
              <a:buClr>
                <a:srgbClr val="003865"/>
              </a:buClr>
              <a:buSzPts val="1600"/>
              <a:buFont typeface="Arial"/>
              <a:buChar char="•"/>
            </a:pPr>
            <a:r>
              <a:rPr lang="en-GB" sz="1600">
                <a:solidFill>
                  <a:srgbClr val="003865"/>
                </a:solidFill>
                <a:latin typeface="Arial"/>
                <a:ea typeface="Arial"/>
                <a:cs typeface="Arial"/>
                <a:sym typeface="Arial"/>
              </a:rPr>
              <a:t>celebrate Paralympic athletes and the </a:t>
            </a:r>
            <a:r>
              <a:rPr lang="en-GB" sz="1600" b="1">
                <a:solidFill>
                  <a:srgbClr val="003865"/>
                </a:solidFill>
                <a:latin typeface="Arial"/>
                <a:ea typeface="Arial"/>
                <a:cs typeface="Arial"/>
                <a:sym typeface="Arial"/>
              </a:rPr>
              <a:t>Paralympic Values</a:t>
            </a:r>
            <a:endParaRPr/>
          </a:p>
          <a:p>
            <a:pPr marL="285750" marR="0" lvl="0" indent="-285750" algn="l" rtl="0">
              <a:spcBef>
                <a:spcPts val="0"/>
              </a:spcBef>
              <a:spcAft>
                <a:spcPts val="0"/>
              </a:spcAft>
              <a:buClr>
                <a:srgbClr val="003865"/>
              </a:buClr>
              <a:buSzPts val="1600"/>
              <a:buFont typeface="Arial"/>
              <a:buChar char="•"/>
            </a:pPr>
            <a:r>
              <a:rPr lang="en-GB" sz="1600">
                <a:solidFill>
                  <a:srgbClr val="003865"/>
                </a:solidFill>
                <a:latin typeface="Arial"/>
                <a:ea typeface="Arial"/>
                <a:cs typeface="Arial"/>
                <a:sym typeface="Arial"/>
              </a:rPr>
              <a:t>be suitable for use </a:t>
            </a:r>
            <a:r>
              <a:rPr lang="en-GB" sz="1600" b="1">
                <a:solidFill>
                  <a:srgbClr val="003865"/>
                </a:solidFill>
                <a:latin typeface="Arial"/>
                <a:ea typeface="Arial"/>
                <a:cs typeface="Arial"/>
                <a:sym typeface="Arial"/>
              </a:rPr>
              <a:t>long term </a:t>
            </a:r>
            <a:r>
              <a:rPr lang="en-GB" sz="1600">
                <a:solidFill>
                  <a:srgbClr val="003865"/>
                </a:solidFill>
                <a:latin typeface="Arial"/>
                <a:ea typeface="Arial"/>
                <a:cs typeface="Arial"/>
                <a:sym typeface="Arial"/>
              </a:rPr>
              <a:t>(so not Tokyo 2020* themed!)</a:t>
            </a:r>
            <a:endParaRPr/>
          </a:p>
          <a:p>
            <a:pPr marL="285750" marR="0" lvl="0" indent="-285750" algn="l" rtl="0">
              <a:spcBef>
                <a:spcPts val="0"/>
              </a:spcBef>
              <a:spcAft>
                <a:spcPts val="0"/>
              </a:spcAft>
              <a:buClr>
                <a:srgbClr val="003865"/>
              </a:buClr>
              <a:buSzPts val="1600"/>
              <a:buFont typeface="Arial"/>
              <a:buChar char="•"/>
            </a:pPr>
            <a:r>
              <a:rPr lang="en-GB" sz="1600">
                <a:solidFill>
                  <a:srgbClr val="003865"/>
                </a:solidFill>
                <a:latin typeface="Arial"/>
                <a:ea typeface="Arial"/>
                <a:cs typeface="Arial"/>
                <a:sym typeface="Arial"/>
              </a:rPr>
              <a:t>have a </a:t>
            </a:r>
            <a:r>
              <a:rPr lang="en-GB" sz="1600" b="1">
                <a:solidFill>
                  <a:srgbClr val="003865"/>
                </a:solidFill>
                <a:latin typeface="Arial"/>
                <a:ea typeface="Arial"/>
                <a:cs typeface="Arial"/>
                <a:sym typeface="Arial"/>
              </a:rPr>
              <a:t>great name</a:t>
            </a:r>
            <a:r>
              <a:rPr lang="en-GB" sz="1600">
                <a:solidFill>
                  <a:srgbClr val="003865"/>
                </a:solidFill>
                <a:latin typeface="Arial"/>
                <a:ea typeface="Arial"/>
                <a:cs typeface="Arial"/>
                <a:sym typeface="Arial"/>
              </a:rPr>
              <a:t>! </a:t>
            </a:r>
            <a:endParaRPr/>
          </a:p>
          <a:p>
            <a:pPr marL="285750" marR="0" lvl="0" indent="-184150" algn="l" rtl="0">
              <a:spcBef>
                <a:spcPts val="0"/>
              </a:spcBef>
              <a:spcAft>
                <a:spcPts val="0"/>
              </a:spcAft>
              <a:buClr>
                <a:schemeClr val="dk1"/>
              </a:buClr>
              <a:buSzPts val="1600"/>
              <a:buFont typeface="Arial"/>
              <a:buNone/>
            </a:pPr>
            <a:endParaRPr sz="1600">
              <a:solidFill>
                <a:srgbClr val="003865"/>
              </a:solidFill>
              <a:latin typeface="Arial"/>
              <a:ea typeface="Arial"/>
              <a:cs typeface="Arial"/>
              <a:sym typeface="Arial"/>
            </a:endParaRPr>
          </a:p>
          <a:p>
            <a:pPr marL="0" marR="0" lvl="0" indent="0" algn="l" rtl="0">
              <a:spcBef>
                <a:spcPts val="0"/>
              </a:spcBef>
              <a:spcAft>
                <a:spcPts val="0"/>
              </a:spcAft>
              <a:buNone/>
            </a:pPr>
            <a:r>
              <a:rPr lang="en-GB" sz="1600">
                <a:solidFill>
                  <a:srgbClr val="003865"/>
                </a:solidFill>
                <a:latin typeface="Arial"/>
                <a:ea typeface="Arial"/>
                <a:cs typeface="Arial"/>
                <a:sym typeface="Arial"/>
              </a:rPr>
              <a:t>Think about the colours for your mascot – could you use some of the colours from the ParalympicsGB logo?</a:t>
            </a:r>
            <a:endParaRPr sz="1600">
              <a:solidFill>
                <a:srgbClr val="003865"/>
              </a:solidFill>
              <a:latin typeface="Arial"/>
              <a:ea typeface="Arial"/>
              <a:cs typeface="Arial"/>
              <a:sym typeface="Arial"/>
            </a:endParaRPr>
          </a:p>
          <a:p>
            <a:pPr marL="0" marR="0" lvl="0" indent="0" algn="l" rtl="0">
              <a:spcBef>
                <a:spcPts val="0"/>
              </a:spcBef>
              <a:spcAft>
                <a:spcPts val="0"/>
              </a:spcAft>
              <a:buNone/>
            </a:pPr>
            <a:endParaRPr sz="1600">
              <a:solidFill>
                <a:srgbClr val="003865"/>
              </a:solidFill>
            </a:endParaRPr>
          </a:p>
          <a:p>
            <a:pPr marL="0" lvl="0" indent="0" algn="l" rtl="0">
              <a:spcBef>
                <a:spcPts val="0"/>
              </a:spcBef>
              <a:spcAft>
                <a:spcPts val="0"/>
              </a:spcAft>
              <a:buClr>
                <a:schemeClr val="dk1"/>
              </a:buClr>
              <a:buFont typeface="Arial"/>
              <a:buNone/>
            </a:pPr>
            <a:r>
              <a:rPr lang="en-GB" sz="1200">
                <a:solidFill>
                  <a:srgbClr val="003865"/>
                </a:solidFill>
              </a:rPr>
              <a:t>*Although the Games will now be held in 2021, they will still be called Tokyo 2020!</a:t>
            </a:r>
            <a:endParaRPr sz="1200">
              <a:solidFill>
                <a:srgbClr val="003865"/>
              </a:solidFill>
            </a:endParaRPr>
          </a:p>
          <a:p>
            <a:pPr marL="0" marR="0" lvl="0" indent="0" algn="l" rtl="0">
              <a:spcBef>
                <a:spcPts val="0"/>
              </a:spcBef>
              <a:spcAft>
                <a:spcPts val="0"/>
              </a:spcAft>
              <a:buNone/>
            </a:pPr>
            <a:endParaRPr sz="1600">
              <a:solidFill>
                <a:srgbClr val="003865"/>
              </a:solidFill>
            </a:endParaRPr>
          </a:p>
        </p:txBody>
      </p:sp>
      <p:sp>
        <p:nvSpPr>
          <p:cNvPr id="333" name="Google Shape;333;p14"/>
          <p:cNvSpPr/>
          <p:nvPr/>
        </p:nvSpPr>
        <p:spPr>
          <a:xfrm rot="-191974">
            <a:off x="-27671" y="1832514"/>
            <a:ext cx="2298221" cy="561559"/>
          </a:xfrm>
          <a:prstGeom prst="rect">
            <a:avLst/>
          </a:prstGeom>
          <a:solidFill>
            <a:srgbClr val="C526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4" name="Google Shape;334;p14"/>
          <p:cNvSpPr txBox="1"/>
          <p:nvPr/>
        </p:nvSpPr>
        <p:spPr>
          <a:xfrm rot="-187842">
            <a:off x="117424" y="1832420"/>
            <a:ext cx="3518241" cy="45945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2000"/>
              <a:buFont typeface="Arial"/>
              <a:buNone/>
            </a:pPr>
            <a:r>
              <a:rPr lang="en-GB" sz="2000">
                <a:solidFill>
                  <a:schemeClr val="lt1"/>
                </a:solidFill>
                <a:latin typeface="Arial"/>
                <a:ea typeface="Arial"/>
                <a:cs typeface="Arial"/>
                <a:sym typeface="Arial"/>
              </a:rPr>
              <a:t>The design brief</a:t>
            </a:r>
            <a:endParaRPr/>
          </a:p>
        </p:txBody>
      </p:sp>
      <p:pic>
        <p:nvPicPr>
          <p:cNvPr id="335" name="Google Shape;335;p14"/>
          <p:cNvPicPr preferRelativeResize="0"/>
          <p:nvPr/>
        </p:nvPicPr>
        <p:blipFill>
          <a:blip r:embed="rId3">
            <a:alphaModFix/>
          </a:blip>
          <a:stretch>
            <a:fillRect/>
          </a:stretch>
        </p:blipFill>
        <p:spPr>
          <a:xfrm>
            <a:off x="6288151" y="2723382"/>
            <a:ext cx="2639660" cy="356151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3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32">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3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16"/>
          <p:cNvSpPr/>
          <p:nvPr/>
        </p:nvSpPr>
        <p:spPr>
          <a:xfrm>
            <a:off x="407122" y="2636900"/>
            <a:ext cx="4164900" cy="4863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rgbClr val="C6262C"/>
                </a:solidFill>
                <a:latin typeface="Arial"/>
                <a:ea typeface="Arial"/>
                <a:cs typeface="Arial"/>
                <a:sym typeface="Arial"/>
              </a:rPr>
              <a:t>Top tips</a:t>
            </a:r>
            <a:endParaRPr/>
          </a:p>
          <a:p>
            <a:pPr marL="0" marR="0" lvl="0" indent="0" algn="l" rtl="0">
              <a:spcBef>
                <a:spcPts val="0"/>
              </a:spcBef>
              <a:spcAft>
                <a:spcPts val="0"/>
              </a:spcAft>
              <a:buNone/>
            </a:pPr>
            <a:endParaRPr sz="1600">
              <a:solidFill>
                <a:srgbClr val="003865"/>
              </a:solidFill>
              <a:latin typeface="Arial"/>
              <a:ea typeface="Arial"/>
              <a:cs typeface="Arial"/>
              <a:sym typeface="Arial"/>
            </a:endParaRPr>
          </a:p>
          <a:p>
            <a:pPr marL="0" marR="0" lvl="0" indent="0" algn="l" rtl="0">
              <a:spcBef>
                <a:spcPts val="0"/>
              </a:spcBef>
              <a:spcAft>
                <a:spcPts val="0"/>
              </a:spcAft>
              <a:buNone/>
            </a:pPr>
            <a:r>
              <a:rPr lang="en-GB" sz="1600">
                <a:solidFill>
                  <a:srgbClr val="003865"/>
                </a:solidFill>
                <a:latin typeface="Arial"/>
                <a:ea typeface="Arial"/>
                <a:cs typeface="Arial"/>
                <a:sym typeface="Arial"/>
              </a:rPr>
              <a:t>What character, animal or thing will you </a:t>
            </a:r>
            <a:br>
              <a:rPr lang="en-GB" sz="1600">
                <a:solidFill>
                  <a:srgbClr val="003865"/>
                </a:solidFill>
                <a:latin typeface="Arial"/>
                <a:ea typeface="Arial"/>
                <a:cs typeface="Arial"/>
                <a:sym typeface="Arial"/>
              </a:rPr>
            </a:br>
            <a:r>
              <a:rPr lang="en-GB" sz="1600">
                <a:solidFill>
                  <a:srgbClr val="003865"/>
                </a:solidFill>
                <a:latin typeface="Arial"/>
                <a:ea typeface="Arial"/>
                <a:cs typeface="Arial"/>
                <a:sym typeface="Arial"/>
              </a:rPr>
              <a:t>use to represent the Paralympic athletes?</a:t>
            </a:r>
            <a:endParaRPr/>
          </a:p>
          <a:p>
            <a:pPr marL="285750" marR="0" lvl="0" indent="-285750" algn="l" rtl="0">
              <a:spcBef>
                <a:spcPts val="0"/>
              </a:spcBef>
              <a:spcAft>
                <a:spcPts val="0"/>
              </a:spcAft>
              <a:buClr>
                <a:srgbClr val="003865"/>
              </a:buClr>
              <a:buSzPts val="1600"/>
              <a:buFont typeface="Arial"/>
              <a:buChar char="•"/>
            </a:pPr>
            <a:r>
              <a:rPr lang="en-GB" sz="1600" i="1">
                <a:solidFill>
                  <a:srgbClr val="003865"/>
                </a:solidFill>
                <a:latin typeface="Arial"/>
                <a:ea typeface="Arial"/>
                <a:cs typeface="Arial"/>
                <a:sym typeface="Arial"/>
              </a:rPr>
              <a:t>Use pencil to sketch an outline of your mascot.  </a:t>
            </a:r>
            <a:endParaRPr/>
          </a:p>
          <a:p>
            <a:pPr marL="285750" marR="0" lvl="0" indent="-184150" algn="l" rtl="0">
              <a:spcBef>
                <a:spcPts val="0"/>
              </a:spcBef>
              <a:spcAft>
                <a:spcPts val="0"/>
              </a:spcAft>
              <a:buClr>
                <a:schemeClr val="dk1"/>
              </a:buClr>
              <a:buSzPts val="1600"/>
              <a:buFont typeface="Arial"/>
              <a:buNone/>
            </a:pPr>
            <a:endParaRPr sz="1600">
              <a:solidFill>
                <a:srgbClr val="003865"/>
              </a:solidFill>
              <a:latin typeface="Arial"/>
              <a:ea typeface="Arial"/>
              <a:cs typeface="Arial"/>
              <a:sym typeface="Arial"/>
            </a:endParaRPr>
          </a:p>
          <a:p>
            <a:pPr marL="0" marR="0" lvl="0" indent="0" algn="l" rtl="0">
              <a:spcBef>
                <a:spcPts val="0"/>
              </a:spcBef>
              <a:spcAft>
                <a:spcPts val="0"/>
              </a:spcAft>
              <a:buNone/>
            </a:pPr>
            <a:r>
              <a:rPr lang="en-GB" sz="1600">
                <a:solidFill>
                  <a:srgbClr val="003865"/>
                </a:solidFill>
                <a:latin typeface="Arial"/>
                <a:ea typeface="Arial"/>
                <a:cs typeface="Arial"/>
                <a:sym typeface="Arial"/>
              </a:rPr>
              <a:t>How will your mascot represent a physical </a:t>
            </a:r>
            <a:br>
              <a:rPr lang="en-GB" sz="1600">
                <a:solidFill>
                  <a:srgbClr val="003865"/>
                </a:solidFill>
                <a:latin typeface="Arial"/>
                <a:ea typeface="Arial"/>
                <a:cs typeface="Arial"/>
                <a:sym typeface="Arial"/>
              </a:rPr>
            </a:br>
            <a:r>
              <a:rPr lang="en-GB" sz="1600">
                <a:solidFill>
                  <a:srgbClr val="003865"/>
                </a:solidFill>
                <a:latin typeface="Arial"/>
                <a:ea typeface="Arial"/>
                <a:cs typeface="Arial"/>
                <a:sym typeface="Arial"/>
              </a:rPr>
              <a:t>or sensory impairment?  </a:t>
            </a:r>
            <a:endParaRPr/>
          </a:p>
          <a:p>
            <a:pPr marL="285750" marR="0" lvl="0" indent="-285750" algn="l" rtl="0">
              <a:spcBef>
                <a:spcPts val="0"/>
              </a:spcBef>
              <a:spcAft>
                <a:spcPts val="0"/>
              </a:spcAft>
              <a:buClr>
                <a:srgbClr val="003865"/>
              </a:buClr>
              <a:buSzPts val="1600"/>
              <a:buFont typeface="Arial"/>
              <a:buChar char="•"/>
            </a:pPr>
            <a:r>
              <a:rPr lang="en-GB" sz="1600" i="1">
                <a:solidFill>
                  <a:srgbClr val="003865"/>
                </a:solidFill>
                <a:latin typeface="Arial"/>
                <a:ea typeface="Arial"/>
                <a:cs typeface="Arial"/>
                <a:sym typeface="Arial"/>
              </a:rPr>
              <a:t>How about giving it a running blade, wheelchair, blindfold or similar?</a:t>
            </a:r>
            <a:endParaRPr/>
          </a:p>
          <a:p>
            <a:pPr marL="285750" marR="0" lvl="0" indent="-184150" algn="l" rtl="0">
              <a:spcBef>
                <a:spcPts val="0"/>
              </a:spcBef>
              <a:spcAft>
                <a:spcPts val="0"/>
              </a:spcAft>
              <a:buClr>
                <a:schemeClr val="dk1"/>
              </a:buClr>
              <a:buSzPts val="1600"/>
              <a:buFont typeface="Arial"/>
              <a:buNone/>
            </a:pPr>
            <a:endParaRPr sz="1600">
              <a:solidFill>
                <a:srgbClr val="003865"/>
              </a:solidFill>
              <a:latin typeface="Arial"/>
              <a:ea typeface="Arial"/>
              <a:cs typeface="Arial"/>
              <a:sym typeface="Arial"/>
            </a:endParaRPr>
          </a:p>
          <a:p>
            <a:pPr marL="0" marR="0" lvl="0" indent="0" algn="l" rtl="0">
              <a:spcBef>
                <a:spcPts val="0"/>
              </a:spcBef>
              <a:spcAft>
                <a:spcPts val="0"/>
              </a:spcAft>
              <a:buNone/>
            </a:pPr>
            <a:r>
              <a:rPr lang="en-GB" sz="1600">
                <a:solidFill>
                  <a:srgbClr val="003865"/>
                </a:solidFill>
                <a:latin typeface="Arial"/>
                <a:ea typeface="Arial"/>
                <a:cs typeface="Arial"/>
                <a:sym typeface="Arial"/>
              </a:rPr>
              <a:t>Give your mascot a great expression.</a:t>
            </a:r>
            <a:endParaRPr/>
          </a:p>
          <a:p>
            <a:pPr marL="285750" marR="0" lvl="0" indent="-285750" algn="l" rtl="0">
              <a:spcBef>
                <a:spcPts val="0"/>
              </a:spcBef>
              <a:spcAft>
                <a:spcPts val="0"/>
              </a:spcAft>
              <a:buClr>
                <a:srgbClr val="003865"/>
              </a:buClr>
              <a:buSzPts val="1600"/>
              <a:buFont typeface="Arial"/>
              <a:buChar char="•"/>
            </a:pPr>
            <a:r>
              <a:rPr lang="en-GB" sz="1600" i="1">
                <a:solidFill>
                  <a:srgbClr val="003865"/>
                </a:solidFill>
                <a:latin typeface="Arial"/>
                <a:ea typeface="Arial"/>
                <a:cs typeface="Arial"/>
                <a:sym typeface="Arial"/>
              </a:rPr>
              <a:t>Wide-eyed, smiley, grinning, happy, cheeky, spiked hair, coloured hair.</a:t>
            </a:r>
            <a:endParaRPr/>
          </a:p>
          <a:p>
            <a:pPr marL="0" marR="0" lvl="0" indent="0" algn="l" rtl="0">
              <a:spcBef>
                <a:spcPts val="0"/>
              </a:spcBef>
              <a:spcAft>
                <a:spcPts val="0"/>
              </a:spcAft>
              <a:buNone/>
            </a:pPr>
            <a:endParaRPr sz="1600">
              <a:solidFill>
                <a:srgbClr val="003865"/>
              </a:solidFill>
            </a:endParaRPr>
          </a:p>
          <a:p>
            <a:pPr marL="0" marR="0" lvl="0" indent="0" algn="r" rtl="0">
              <a:spcBef>
                <a:spcPts val="0"/>
              </a:spcBef>
              <a:spcAft>
                <a:spcPts val="0"/>
              </a:spcAft>
              <a:buNone/>
            </a:pPr>
            <a:endParaRPr sz="1800">
              <a:solidFill>
                <a:schemeClr val="dk1"/>
              </a:solidFill>
              <a:latin typeface="Calibri"/>
              <a:ea typeface="Calibri"/>
              <a:cs typeface="Calibri"/>
              <a:sym typeface="Calibri"/>
            </a:endParaRPr>
          </a:p>
        </p:txBody>
      </p:sp>
      <p:sp>
        <p:nvSpPr>
          <p:cNvPr id="352" name="Google Shape;352;p16"/>
          <p:cNvSpPr/>
          <p:nvPr/>
        </p:nvSpPr>
        <p:spPr>
          <a:xfrm rot="-191974">
            <a:off x="-28008" y="1820410"/>
            <a:ext cx="2731948" cy="561559"/>
          </a:xfrm>
          <a:prstGeom prst="rect">
            <a:avLst/>
          </a:prstGeom>
          <a:solidFill>
            <a:srgbClr val="C526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3" name="Google Shape;353;p16"/>
          <p:cNvSpPr txBox="1"/>
          <p:nvPr/>
        </p:nvSpPr>
        <p:spPr>
          <a:xfrm rot="-187842">
            <a:off x="117906" y="1850047"/>
            <a:ext cx="2872744" cy="45945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2000"/>
              <a:buFont typeface="Arial"/>
              <a:buNone/>
            </a:pPr>
            <a:r>
              <a:rPr lang="en-GB" sz="2000">
                <a:solidFill>
                  <a:schemeClr val="lt1"/>
                </a:solidFill>
                <a:latin typeface="Arial"/>
                <a:ea typeface="Arial"/>
                <a:cs typeface="Arial"/>
                <a:sym typeface="Arial"/>
              </a:rPr>
              <a:t>Develop your design</a:t>
            </a:r>
            <a:endParaRPr/>
          </a:p>
        </p:txBody>
      </p:sp>
      <p:sp>
        <p:nvSpPr>
          <p:cNvPr id="354" name="Google Shape;354;p16"/>
          <p:cNvSpPr/>
          <p:nvPr/>
        </p:nvSpPr>
        <p:spPr>
          <a:xfrm>
            <a:off x="5293589" y="5066893"/>
            <a:ext cx="2878802" cy="1216028"/>
          </a:xfrm>
          <a:custGeom>
            <a:avLst/>
            <a:gdLst/>
            <a:ahLst/>
            <a:cxnLst/>
            <a:rect l="l" t="t" r="r" b="b"/>
            <a:pathLst>
              <a:path w="1705957" h="574954" extrusionOk="0">
                <a:moveTo>
                  <a:pt x="31863" y="0"/>
                </a:moveTo>
                <a:lnTo>
                  <a:pt x="0" y="455662"/>
                </a:lnTo>
                <a:lnTo>
                  <a:pt x="1705957" y="574954"/>
                </a:lnTo>
                <a:lnTo>
                  <a:pt x="1705957" y="117064"/>
                </a:lnTo>
                <a:lnTo>
                  <a:pt x="31863" y="0"/>
                </a:lnTo>
                <a:close/>
              </a:path>
            </a:pathLst>
          </a:custGeom>
          <a:solidFill>
            <a:srgbClr val="0081C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lt1"/>
              </a:solidFill>
              <a:latin typeface="Calibri"/>
              <a:ea typeface="Calibri"/>
              <a:cs typeface="Calibri"/>
              <a:sym typeface="Calibri"/>
            </a:endParaRPr>
          </a:p>
        </p:txBody>
      </p:sp>
      <p:sp>
        <p:nvSpPr>
          <p:cNvPr id="355" name="Google Shape;355;p16"/>
          <p:cNvSpPr/>
          <p:nvPr/>
        </p:nvSpPr>
        <p:spPr>
          <a:xfrm rot="333084">
            <a:off x="5599543" y="5346528"/>
            <a:ext cx="2266932" cy="6567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chemeClr val="lt1"/>
                </a:solidFill>
                <a:latin typeface="Calibri"/>
                <a:ea typeface="Calibri"/>
                <a:cs typeface="Calibri"/>
                <a:sym typeface="Calibri"/>
              </a:rPr>
              <a:t>Remember: </a:t>
            </a:r>
            <a:r>
              <a:rPr lang="en-GB" sz="1800">
                <a:solidFill>
                  <a:schemeClr val="lt1"/>
                </a:solidFill>
                <a:latin typeface="Calibri"/>
                <a:ea typeface="Calibri"/>
                <a:cs typeface="Calibri"/>
                <a:sym typeface="Calibri"/>
              </a:rPr>
              <a:t>this must be your own work.</a:t>
            </a:r>
            <a:endParaRPr/>
          </a:p>
        </p:txBody>
      </p:sp>
      <p:sp>
        <p:nvSpPr>
          <p:cNvPr id="356" name="Google Shape;356;p16"/>
          <p:cNvSpPr txBox="1"/>
          <p:nvPr/>
        </p:nvSpPr>
        <p:spPr>
          <a:xfrm>
            <a:off x="2866537" y="1866386"/>
            <a:ext cx="6129906" cy="521221"/>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rgbClr val="003865"/>
              </a:buClr>
              <a:buSzPts val="1572"/>
              <a:buFont typeface="Arial"/>
              <a:buNone/>
            </a:pPr>
            <a:r>
              <a:rPr lang="en-GB" sz="1572" b="1">
                <a:solidFill>
                  <a:srgbClr val="003865"/>
                </a:solidFill>
                <a:latin typeface="Arial"/>
                <a:ea typeface="Arial"/>
                <a:cs typeface="Arial"/>
                <a:sym typeface="Arial"/>
              </a:rPr>
              <a:t>Pick your favourite design idea to develop. </a:t>
            </a:r>
            <a:r>
              <a:rPr lang="en-GB" sz="1572">
                <a:solidFill>
                  <a:srgbClr val="003865"/>
                </a:solidFill>
                <a:latin typeface="Arial"/>
                <a:ea typeface="Arial"/>
                <a:cs typeface="Arial"/>
                <a:sym typeface="Arial"/>
              </a:rPr>
              <a:t>(Or mix the ideas!) </a:t>
            </a:r>
            <a:endParaRPr/>
          </a:p>
          <a:p>
            <a:pPr marL="342900" marR="0" lvl="0" indent="-237172" algn="l" rtl="0">
              <a:spcBef>
                <a:spcPts val="333"/>
              </a:spcBef>
              <a:spcAft>
                <a:spcPts val="0"/>
              </a:spcAft>
              <a:buClr>
                <a:schemeClr val="dk1"/>
              </a:buClr>
              <a:buSzPts val="1665"/>
              <a:buFont typeface="Arial"/>
              <a:buNone/>
            </a:pPr>
            <a:endParaRPr sz="1665" b="1">
              <a:solidFill>
                <a:srgbClr val="003865"/>
              </a:solidFill>
              <a:latin typeface="Arial"/>
              <a:ea typeface="Arial"/>
              <a:cs typeface="Arial"/>
              <a:sym typeface="Arial"/>
            </a:endParaRPr>
          </a:p>
        </p:txBody>
      </p:sp>
      <p:sp>
        <p:nvSpPr>
          <p:cNvPr id="357" name="Google Shape;357;p16"/>
          <p:cNvSpPr txBox="1"/>
          <p:nvPr/>
        </p:nvSpPr>
        <p:spPr>
          <a:xfrm>
            <a:off x="5233750" y="2636900"/>
            <a:ext cx="3000000" cy="218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600" b="1">
                <a:solidFill>
                  <a:srgbClr val="C6262C"/>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
                  </a:ext>
                </a:extLst>
              </a:rPr>
              <a:t>Show your mascot to others. What changes do they suggest you make?  </a:t>
            </a:r>
            <a:endParaRPr>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
                </a:ext>
              </a:extLst>
            </a:endParaRPr>
          </a:p>
          <a:p>
            <a:pPr marL="0" lvl="0" indent="0" algn="l" rtl="0">
              <a:spcBef>
                <a:spcPts val="0"/>
              </a:spcBef>
              <a:spcAft>
                <a:spcPts val="0"/>
              </a:spcAft>
              <a:buNone/>
            </a:pPr>
            <a:endParaRPr sz="1600">
              <a:solidFill>
                <a:srgbClr val="003865"/>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
                </a:ext>
              </a:extLst>
            </a:endParaRPr>
          </a:p>
          <a:p>
            <a:pPr marL="0" lvl="0" indent="0" algn="l" rtl="0">
              <a:spcBef>
                <a:spcPts val="0"/>
              </a:spcBef>
              <a:spcAft>
                <a:spcPts val="0"/>
              </a:spcAft>
              <a:buNone/>
            </a:pPr>
            <a:r>
              <a:rPr lang="en-GB" sz="1600">
                <a:solidFill>
                  <a:srgbClr val="003865"/>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
                  </a:ext>
                </a:extLst>
              </a:rPr>
              <a:t>Fill in the detail of your mascot.  </a:t>
            </a:r>
            <a:endParaRPr>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
                </a:ext>
              </a:extLst>
            </a:endParaRPr>
          </a:p>
          <a:p>
            <a:pPr marL="285750" lvl="0" indent="-285750" algn="l" rtl="0">
              <a:spcBef>
                <a:spcPts val="0"/>
              </a:spcBef>
              <a:spcAft>
                <a:spcPts val="0"/>
              </a:spcAft>
              <a:buClr>
                <a:srgbClr val="003865"/>
              </a:buClr>
              <a:buSzPts val="1600"/>
              <a:buChar char="•"/>
            </a:pPr>
            <a:r>
              <a:rPr lang="en-GB" sz="1600" i="1">
                <a:solidFill>
                  <a:srgbClr val="003865"/>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8"/>
                  </a:ext>
                </a:extLst>
              </a:rPr>
              <a:t>What colours will you use to make it fun and appealing to younger children?</a:t>
            </a: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5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5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51">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51">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51">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57">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57">
                                            <p:txEl>
                                              <p:pRg st="1" end="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57">
                                            <p:txEl>
                                              <p:pRg st="2" end="2"/>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57">
                                            <p:txEl>
                                              <p:pRg st="3" end="3"/>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55"/>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17"/>
          <p:cNvSpPr txBox="1">
            <a:spLocks noGrp="1"/>
          </p:cNvSpPr>
          <p:nvPr>
            <p:ph type="body" idx="4294967295"/>
          </p:nvPr>
        </p:nvSpPr>
        <p:spPr>
          <a:xfrm>
            <a:off x="323528" y="2820929"/>
            <a:ext cx="6192688" cy="2579746"/>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03865"/>
              </a:buClr>
              <a:buSzPts val="1600"/>
              <a:buNone/>
            </a:pPr>
            <a:r>
              <a:rPr lang="en-GB" sz="1600">
                <a:solidFill>
                  <a:srgbClr val="003865"/>
                </a:solidFill>
                <a:latin typeface="Arial"/>
                <a:ea typeface="Arial"/>
                <a:cs typeface="Arial"/>
                <a:sym typeface="Arial"/>
              </a:rPr>
              <a:t>Use this checklist to make sure your mascot is the best it can be!</a:t>
            </a:r>
            <a:endParaRPr/>
          </a:p>
          <a:p>
            <a:pPr marL="342900" lvl="0" indent="-342900" algn="l" rtl="0">
              <a:spcBef>
                <a:spcPts val="320"/>
              </a:spcBef>
              <a:spcAft>
                <a:spcPts val="0"/>
              </a:spcAft>
              <a:buClr>
                <a:srgbClr val="003865"/>
              </a:buClr>
              <a:buSzPts val="1600"/>
              <a:buFont typeface="Noto Sans Symbols"/>
              <a:buChar char="❑"/>
            </a:pPr>
            <a:r>
              <a:rPr lang="en-GB" sz="1600">
                <a:solidFill>
                  <a:srgbClr val="003865"/>
                </a:solidFill>
                <a:latin typeface="Arial"/>
                <a:ea typeface="Arial"/>
                <a:cs typeface="Arial"/>
                <a:sym typeface="Arial"/>
              </a:rPr>
              <a:t>Have you given your mascot a great name?</a:t>
            </a:r>
            <a:endParaRPr/>
          </a:p>
          <a:p>
            <a:pPr marL="342900" lvl="0" indent="-342900" algn="l" rtl="0">
              <a:spcBef>
                <a:spcPts val="320"/>
              </a:spcBef>
              <a:spcAft>
                <a:spcPts val="0"/>
              </a:spcAft>
              <a:buClr>
                <a:srgbClr val="003865"/>
              </a:buClr>
              <a:buSzPts val="1600"/>
              <a:buFont typeface="Noto Sans Symbols"/>
              <a:buChar char="❑"/>
            </a:pPr>
            <a:r>
              <a:rPr lang="en-GB" sz="1600">
                <a:solidFill>
                  <a:srgbClr val="003865"/>
                </a:solidFill>
                <a:latin typeface="Arial"/>
                <a:ea typeface="Arial"/>
                <a:cs typeface="Arial"/>
                <a:sym typeface="Arial"/>
              </a:rPr>
              <a:t>Have you marked where will you put the ParalympicsGB logo?</a:t>
            </a:r>
            <a:endParaRPr/>
          </a:p>
          <a:p>
            <a:pPr marL="342900" lvl="0" indent="-342900" algn="l" rtl="0">
              <a:spcBef>
                <a:spcPts val="320"/>
              </a:spcBef>
              <a:spcAft>
                <a:spcPts val="0"/>
              </a:spcAft>
              <a:buClr>
                <a:srgbClr val="003865"/>
              </a:buClr>
              <a:buSzPts val="1600"/>
              <a:buFont typeface="Noto Sans Symbols"/>
              <a:buChar char="❑"/>
            </a:pPr>
            <a:r>
              <a:rPr lang="en-GB" sz="1600">
                <a:solidFill>
                  <a:srgbClr val="003865"/>
                </a:solidFill>
                <a:latin typeface="Arial"/>
                <a:ea typeface="Arial"/>
                <a:cs typeface="Arial"/>
                <a:sym typeface="Arial"/>
              </a:rPr>
              <a:t>Does your design represent an impairment?</a:t>
            </a:r>
            <a:endParaRPr/>
          </a:p>
          <a:p>
            <a:pPr marL="342900" lvl="0" indent="-342900" algn="l" rtl="0">
              <a:spcBef>
                <a:spcPts val="320"/>
              </a:spcBef>
              <a:spcAft>
                <a:spcPts val="0"/>
              </a:spcAft>
              <a:buClr>
                <a:srgbClr val="003865"/>
              </a:buClr>
              <a:buSzPts val="1600"/>
              <a:buFont typeface="Noto Sans Symbols"/>
              <a:buChar char="❑"/>
            </a:pPr>
            <a:r>
              <a:rPr lang="en-GB" sz="1600">
                <a:solidFill>
                  <a:srgbClr val="003865"/>
                </a:solidFill>
                <a:latin typeface="Arial"/>
                <a:ea typeface="Arial"/>
                <a:cs typeface="Arial"/>
                <a:sym typeface="Arial"/>
              </a:rPr>
              <a:t>Can your design be used in the long term, at both the Paralympic Summer and Winter Games?</a:t>
            </a:r>
            <a:endParaRPr/>
          </a:p>
          <a:p>
            <a:pPr marL="342900" lvl="0" indent="-342900" algn="l" rtl="0">
              <a:spcBef>
                <a:spcPts val="320"/>
              </a:spcBef>
              <a:spcAft>
                <a:spcPts val="0"/>
              </a:spcAft>
              <a:buClr>
                <a:srgbClr val="003865"/>
              </a:buClr>
              <a:buSzPts val="1600"/>
              <a:buFont typeface="Noto Sans Symbols"/>
              <a:buChar char="❑"/>
            </a:pPr>
            <a:r>
              <a:rPr lang="en-GB" sz="1600">
                <a:solidFill>
                  <a:srgbClr val="003865"/>
                </a:solidFill>
                <a:latin typeface="Arial"/>
                <a:ea typeface="Arial"/>
                <a:cs typeface="Arial"/>
                <a:sym typeface="Arial"/>
              </a:rPr>
              <a:t>How does your mascot show the Paralympic Values?</a:t>
            </a:r>
            <a:endParaRPr/>
          </a:p>
          <a:p>
            <a:pPr marL="342900" lvl="0" indent="-342900" algn="l" rtl="0">
              <a:spcBef>
                <a:spcPts val="320"/>
              </a:spcBef>
              <a:spcAft>
                <a:spcPts val="0"/>
              </a:spcAft>
              <a:buClr>
                <a:srgbClr val="003865"/>
              </a:buClr>
              <a:buSzPts val="1600"/>
              <a:buFont typeface="Noto Sans Symbols"/>
              <a:buChar char="❑"/>
            </a:pPr>
            <a:r>
              <a:rPr lang="en-GB" sz="1600">
                <a:solidFill>
                  <a:srgbClr val="003865"/>
                </a:solidFill>
                <a:latin typeface="Arial"/>
                <a:ea typeface="Arial"/>
                <a:cs typeface="Arial"/>
                <a:sym typeface="Arial"/>
              </a:rPr>
              <a:t>What’s the story behind your mascot?</a:t>
            </a:r>
            <a:endParaRPr/>
          </a:p>
          <a:p>
            <a:pPr marL="0" lvl="0" indent="0" algn="l" rtl="0">
              <a:spcBef>
                <a:spcPts val="360"/>
              </a:spcBef>
              <a:spcAft>
                <a:spcPts val="0"/>
              </a:spcAft>
              <a:buClr>
                <a:schemeClr val="dk1"/>
              </a:buClr>
              <a:buSzPts val="1800"/>
              <a:buNone/>
            </a:pPr>
            <a:endParaRPr sz="1800"/>
          </a:p>
        </p:txBody>
      </p:sp>
      <p:sp>
        <p:nvSpPr>
          <p:cNvPr id="364" name="Google Shape;364;p17"/>
          <p:cNvSpPr/>
          <p:nvPr/>
        </p:nvSpPr>
        <p:spPr>
          <a:xfrm rot="-191974">
            <a:off x="-28008" y="1820410"/>
            <a:ext cx="2731948" cy="561559"/>
          </a:xfrm>
          <a:prstGeom prst="rect">
            <a:avLst/>
          </a:prstGeom>
          <a:solidFill>
            <a:srgbClr val="C526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5" name="Google Shape;365;p17"/>
          <p:cNvSpPr txBox="1"/>
          <p:nvPr/>
        </p:nvSpPr>
        <p:spPr>
          <a:xfrm rot="-187842">
            <a:off x="117906" y="1850047"/>
            <a:ext cx="2872744" cy="45945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2000"/>
              <a:buFont typeface="Arial"/>
              <a:buNone/>
            </a:pPr>
            <a:r>
              <a:rPr lang="en-GB" sz="2000">
                <a:solidFill>
                  <a:schemeClr val="lt1"/>
                </a:solidFill>
                <a:latin typeface="Arial"/>
                <a:ea typeface="Arial"/>
                <a:cs typeface="Arial"/>
                <a:sym typeface="Arial"/>
              </a:rPr>
              <a:t>Finalise your design</a:t>
            </a:r>
            <a:endParaRPr/>
          </a:p>
        </p:txBody>
      </p:sp>
      <p:pic>
        <p:nvPicPr>
          <p:cNvPr id="366" name="Google Shape;366;p17"/>
          <p:cNvPicPr preferRelativeResize="0"/>
          <p:nvPr/>
        </p:nvPicPr>
        <p:blipFill rotWithShape="1">
          <a:blip r:embed="rId3">
            <a:alphaModFix/>
          </a:blip>
          <a:srcRect/>
          <a:stretch/>
        </p:blipFill>
        <p:spPr>
          <a:xfrm>
            <a:off x="6666732" y="2453981"/>
            <a:ext cx="2149707" cy="3313639"/>
          </a:xfrm>
          <a:prstGeom prst="rect">
            <a:avLst/>
          </a:prstGeom>
          <a:noFill/>
          <a:ln>
            <a:noFill/>
          </a:ln>
        </p:spPr>
      </p:pic>
      <p:pic>
        <p:nvPicPr>
          <p:cNvPr id="367" name="Google Shape;367;p17"/>
          <p:cNvPicPr preferRelativeResize="0"/>
          <p:nvPr/>
        </p:nvPicPr>
        <p:blipFill>
          <a:blip r:embed="rId4">
            <a:alphaModFix/>
          </a:blip>
          <a:stretch>
            <a:fillRect/>
          </a:stretch>
        </p:blipFill>
        <p:spPr>
          <a:xfrm>
            <a:off x="5267626" y="1083079"/>
            <a:ext cx="1018875" cy="1374700"/>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18"/>
          <p:cNvSpPr txBox="1">
            <a:spLocks noGrp="1"/>
          </p:cNvSpPr>
          <p:nvPr>
            <p:ph type="body" idx="4294967295"/>
          </p:nvPr>
        </p:nvSpPr>
        <p:spPr>
          <a:xfrm>
            <a:off x="318096" y="2708921"/>
            <a:ext cx="4613944" cy="374441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3865"/>
              </a:buClr>
              <a:buSzPts val="1600"/>
              <a:buNone/>
            </a:pPr>
            <a:r>
              <a:rPr lang="en-GB" sz="1600">
                <a:solidFill>
                  <a:srgbClr val="003865"/>
                </a:solidFill>
                <a:latin typeface="Arial"/>
                <a:ea typeface="Arial"/>
                <a:cs typeface="Arial"/>
                <a:sym typeface="Arial"/>
              </a:rPr>
              <a:t>Remember your mascot should:</a:t>
            </a:r>
            <a:endParaRPr/>
          </a:p>
          <a:p>
            <a:pPr marL="285750" lvl="0" indent="-285750" algn="l" rtl="0">
              <a:lnSpc>
                <a:spcPct val="90000"/>
              </a:lnSpc>
              <a:spcBef>
                <a:spcPts val="320"/>
              </a:spcBef>
              <a:spcAft>
                <a:spcPts val="0"/>
              </a:spcAft>
              <a:buClr>
                <a:srgbClr val="003865"/>
              </a:buClr>
              <a:buSzPts val="1600"/>
              <a:buChar char="•"/>
            </a:pPr>
            <a:r>
              <a:rPr lang="en-GB" sz="1600">
                <a:solidFill>
                  <a:srgbClr val="003865"/>
                </a:solidFill>
                <a:latin typeface="Arial"/>
                <a:ea typeface="Arial"/>
                <a:cs typeface="Arial"/>
                <a:sym typeface="Arial"/>
              </a:rPr>
              <a:t>represent a </a:t>
            </a:r>
            <a:r>
              <a:rPr lang="en-GB" sz="1600" b="1">
                <a:solidFill>
                  <a:srgbClr val="003865"/>
                </a:solidFill>
                <a:latin typeface="Arial"/>
                <a:ea typeface="Arial"/>
                <a:cs typeface="Arial"/>
                <a:sym typeface="Arial"/>
              </a:rPr>
              <a:t>physical</a:t>
            </a:r>
            <a:r>
              <a:rPr lang="en-GB" sz="1600">
                <a:solidFill>
                  <a:srgbClr val="003865"/>
                </a:solidFill>
                <a:latin typeface="Arial"/>
                <a:ea typeface="Arial"/>
                <a:cs typeface="Arial"/>
                <a:sym typeface="Arial"/>
              </a:rPr>
              <a:t> or </a:t>
            </a:r>
            <a:r>
              <a:rPr lang="en-GB" sz="1600" b="1">
                <a:solidFill>
                  <a:srgbClr val="003865"/>
                </a:solidFill>
                <a:latin typeface="Arial"/>
                <a:ea typeface="Arial"/>
                <a:cs typeface="Arial"/>
                <a:sym typeface="Arial"/>
              </a:rPr>
              <a:t>sensory</a:t>
            </a:r>
            <a:r>
              <a:rPr lang="en-GB" sz="1600">
                <a:solidFill>
                  <a:srgbClr val="003865"/>
                </a:solidFill>
                <a:latin typeface="Arial"/>
                <a:ea typeface="Arial"/>
                <a:cs typeface="Arial"/>
                <a:sym typeface="Arial"/>
              </a:rPr>
              <a:t> </a:t>
            </a:r>
            <a:r>
              <a:rPr lang="en-GB" sz="1600" b="1">
                <a:solidFill>
                  <a:srgbClr val="003865"/>
                </a:solidFill>
                <a:latin typeface="Arial"/>
                <a:ea typeface="Arial"/>
                <a:cs typeface="Arial"/>
                <a:sym typeface="Arial"/>
              </a:rPr>
              <a:t>impairment</a:t>
            </a:r>
            <a:r>
              <a:rPr lang="en-GB" sz="1600">
                <a:solidFill>
                  <a:srgbClr val="003865"/>
                </a:solidFill>
                <a:latin typeface="Arial"/>
                <a:ea typeface="Arial"/>
                <a:cs typeface="Arial"/>
                <a:sym typeface="Arial"/>
              </a:rPr>
              <a:t> in some way</a:t>
            </a:r>
            <a:endParaRPr/>
          </a:p>
          <a:p>
            <a:pPr marL="285750" lvl="0" indent="-285750" algn="l" rtl="0">
              <a:lnSpc>
                <a:spcPct val="90000"/>
              </a:lnSpc>
              <a:spcBef>
                <a:spcPts val="320"/>
              </a:spcBef>
              <a:spcAft>
                <a:spcPts val="0"/>
              </a:spcAft>
              <a:buClr>
                <a:srgbClr val="003865"/>
              </a:buClr>
              <a:buSzPts val="1600"/>
              <a:buChar char="•"/>
            </a:pPr>
            <a:r>
              <a:rPr lang="en-GB" sz="1600">
                <a:solidFill>
                  <a:srgbClr val="003865"/>
                </a:solidFill>
                <a:latin typeface="Arial"/>
                <a:ea typeface="Arial"/>
                <a:cs typeface="Arial"/>
                <a:sym typeface="Arial"/>
              </a:rPr>
              <a:t>celebrate Paralympic athletes and the </a:t>
            </a:r>
            <a:r>
              <a:rPr lang="en-GB" sz="1600" b="1">
                <a:solidFill>
                  <a:srgbClr val="003865"/>
                </a:solidFill>
                <a:latin typeface="Arial"/>
                <a:ea typeface="Arial"/>
                <a:cs typeface="Arial"/>
                <a:sym typeface="Arial"/>
              </a:rPr>
              <a:t>Paralympic Values</a:t>
            </a:r>
            <a:endParaRPr/>
          </a:p>
          <a:p>
            <a:pPr marL="285750" lvl="0" indent="-285750" algn="l" rtl="0">
              <a:lnSpc>
                <a:spcPct val="90000"/>
              </a:lnSpc>
              <a:spcBef>
                <a:spcPts val="320"/>
              </a:spcBef>
              <a:spcAft>
                <a:spcPts val="0"/>
              </a:spcAft>
              <a:buClr>
                <a:srgbClr val="003865"/>
              </a:buClr>
              <a:buSzPts val="1600"/>
              <a:buChar char="•"/>
            </a:pPr>
            <a:r>
              <a:rPr lang="en-GB" sz="1600">
                <a:solidFill>
                  <a:srgbClr val="003865"/>
                </a:solidFill>
                <a:latin typeface="Arial"/>
                <a:ea typeface="Arial"/>
                <a:cs typeface="Arial"/>
                <a:sym typeface="Arial"/>
              </a:rPr>
              <a:t>be suitable for use </a:t>
            </a:r>
            <a:r>
              <a:rPr lang="en-GB" sz="1600" b="1">
                <a:solidFill>
                  <a:srgbClr val="003865"/>
                </a:solidFill>
                <a:latin typeface="Arial"/>
                <a:ea typeface="Arial"/>
                <a:cs typeface="Arial"/>
                <a:sym typeface="Arial"/>
              </a:rPr>
              <a:t>long term </a:t>
            </a:r>
            <a:r>
              <a:rPr lang="en-GB" sz="1600">
                <a:solidFill>
                  <a:srgbClr val="003865"/>
                </a:solidFill>
                <a:latin typeface="Arial"/>
                <a:ea typeface="Arial"/>
                <a:cs typeface="Arial"/>
                <a:sym typeface="Arial"/>
              </a:rPr>
              <a:t>(so not Tokyo 2020 themed!)</a:t>
            </a:r>
            <a:endParaRPr/>
          </a:p>
          <a:p>
            <a:pPr marL="285750" lvl="0" indent="-285750" algn="l" rtl="0">
              <a:lnSpc>
                <a:spcPct val="90000"/>
              </a:lnSpc>
              <a:spcBef>
                <a:spcPts val="320"/>
              </a:spcBef>
              <a:spcAft>
                <a:spcPts val="0"/>
              </a:spcAft>
              <a:buClr>
                <a:srgbClr val="003865"/>
              </a:buClr>
              <a:buSzPts val="1600"/>
              <a:buChar char="•"/>
            </a:pPr>
            <a:r>
              <a:rPr lang="en-GB" sz="1600">
                <a:solidFill>
                  <a:srgbClr val="003865"/>
                </a:solidFill>
                <a:latin typeface="Arial"/>
                <a:ea typeface="Arial"/>
                <a:cs typeface="Arial"/>
                <a:sym typeface="Arial"/>
              </a:rPr>
              <a:t>have a </a:t>
            </a:r>
            <a:r>
              <a:rPr lang="en-GB" sz="1600" b="1">
                <a:solidFill>
                  <a:srgbClr val="003865"/>
                </a:solidFill>
                <a:latin typeface="Arial"/>
                <a:ea typeface="Arial"/>
                <a:cs typeface="Arial"/>
                <a:sym typeface="Arial"/>
              </a:rPr>
              <a:t>great name</a:t>
            </a:r>
            <a:r>
              <a:rPr lang="en-GB" sz="1600">
                <a:solidFill>
                  <a:srgbClr val="003865"/>
                </a:solidFill>
                <a:latin typeface="Arial"/>
                <a:ea typeface="Arial"/>
                <a:cs typeface="Arial"/>
                <a:sym typeface="Arial"/>
              </a:rPr>
              <a:t>! </a:t>
            </a:r>
            <a:endParaRPr/>
          </a:p>
          <a:p>
            <a:pPr marL="285750" lvl="0" indent="-184150" algn="l" rtl="0">
              <a:lnSpc>
                <a:spcPct val="90000"/>
              </a:lnSpc>
              <a:spcBef>
                <a:spcPts val="320"/>
              </a:spcBef>
              <a:spcAft>
                <a:spcPts val="0"/>
              </a:spcAft>
              <a:buClr>
                <a:schemeClr val="dk1"/>
              </a:buClr>
              <a:buSzPts val="1600"/>
              <a:buNone/>
            </a:pPr>
            <a:endParaRPr sz="1600">
              <a:solidFill>
                <a:srgbClr val="003865"/>
              </a:solidFill>
              <a:latin typeface="Arial"/>
              <a:ea typeface="Arial"/>
              <a:cs typeface="Arial"/>
              <a:sym typeface="Arial"/>
            </a:endParaRPr>
          </a:p>
          <a:p>
            <a:pPr marL="0" lvl="0" indent="0" algn="l" rtl="0">
              <a:lnSpc>
                <a:spcPct val="90000"/>
              </a:lnSpc>
              <a:spcBef>
                <a:spcPts val="320"/>
              </a:spcBef>
              <a:spcAft>
                <a:spcPts val="0"/>
              </a:spcAft>
              <a:buClr>
                <a:srgbClr val="003865"/>
              </a:buClr>
              <a:buSzPts val="1600"/>
              <a:buNone/>
            </a:pPr>
            <a:r>
              <a:rPr lang="en-GB" sz="1600" b="1">
                <a:solidFill>
                  <a:srgbClr val="003865"/>
                </a:solidFill>
                <a:latin typeface="Arial"/>
                <a:ea typeface="Arial"/>
                <a:cs typeface="Arial"/>
                <a:sym typeface="Arial"/>
              </a:rPr>
              <a:t>Send in your design by the extended deadline of 31 May 2020 for the chance to have it displayed at ParalympicsGB team base in the athletes’ village at the Tokyo 2020 Paralympic Games!</a:t>
            </a:r>
            <a:endParaRPr/>
          </a:p>
        </p:txBody>
      </p:sp>
      <p:sp>
        <p:nvSpPr>
          <p:cNvPr id="374" name="Google Shape;374;p18"/>
          <p:cNvSpPr/>
          <p:nvPr/>
        </p:nvSpPr>
        <p:spPr>
          <a:xfrm rot="-191974">
            <a:off x="-27566" y="1836242"/>
            <a:ext cx="2164625" cy="561559"/>
          </a:xfrm>
          <a:prstGeom prst="rect">
            <a:avLst/>
          </a:prstGeom>
          <a:solidFill>
            <a:srgbClr val="C526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5" name="Google Shape;375;p18"/>
          <p:cNvSpPr txBox="1"/>
          <p:nvPr/>
        </p:nvSpPr>
        <p:spPr>
          <a:xfrm rot="-187842">
            <a:off x="118553" y="1873715"/>
            <a:ext cx="2006006" cy="45945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2000"/>
              <a:buFont typeface="Arial"/>
              <a:buNone/>
            </a:pPr>
            <a:r>
              <a:rPr lang="en-GB" sz="2000">
                <a:solidFill>
                  <a:schemeClr val="lt1"/>
                </a:solidFill>
                <a:latin typeface="Arial"/>
                <a:ea typeface="Arial"/>
                <a:cs typeface="Arial"/>
                <a:sym typeface="Arial"/>
              </a:rPr>
              <a:t>Are you ready?</a:t>
            </a:r>
            <a:endParaRPr/>
          </a:p>
        </p:txBody>
      </p:sp>
      <p:sp>
        <p:nvSpPr>
          <p:cNvPr id="376" name="Google Shape;376;p18"/>
          <p:cNvSpPr/>
          <p:nvPr/>
        </p:nvSpPr>
        <p:spPr>
          <a:xfrm>
            <a:off x="2590229" y="1641779"/>
            <a:ext cx="5728286"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rgbClr val="003865"/>
                </a:solidFill>
                <a:latin typeface="Arial"/>
                <a:ea typeface="Arial"/>
                <a:cs typeface="Arial"/>
                <a:sym typeface="Arial"/>
              </a:rPr>
              <a:t>Have you finished your mascot idea?  It’s time to complete your design sheet! Be careful, take your time. This is what the judges will see.</a:t>
            </a:r>
            <a:endParaRPr/>
          </a:p>
        </p:txBody>
      </p:sp>
      <p:pic>
        <p:nvPicPr>
          <p:cNvPr id="377" name="Google Shape;377;p18"/>
          <p:cNvPicPr preferRelativeResize="0"/>
          <p:nvPr/>
        </p:nvPicPr>
        <p:blipFill rotWithShape="1">
          <a:blip r:embed="rId3">
            <a:alphaModFix/>
          </a:blip>
          <a:srcRect/>
          <a:stretch/>
        </p:blipFill>
        <p:spPr>
          <a:xfrm rot="350709">
            <a:off x="5706020" y="2927306"/>
            <a:ext cx="2417224" cy="3429000"/>
          </a:xfrm>
          <a:prstGeom prst="rect">
            <a:avLst/>
          </a:prstGeom>
          <a:noFill/>
          <a:ln w="38100" cap="flat" cmpd="sng">
            <a:solidFill>
              <a:srgbClr val="003865"/>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19"/>
          <p:cNvSpPr txBox="1">
            <a:spLocks noGrp="1"/>
          </p:cNvSpPr>
          <p:nvPr>
            <p:ph type="body" idx="4294967295"/>
          </p:nvPr>
        </p:nvSpPr>
        <p:spPr>
          <a:xfrm>
            <a:off x="4000678" y="1636857"/>
            <a:ext cx="3435775" cy="68242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lt1"/>
              </a:buClr>
              <a:buSzPts val="1800"/>
              <a:buNone/>
            </a:pPr>
            <a:r>
              <a:rPr lang="en-GB" sz="1800">
                <a:solidFill>
                  <a:schemeClr val="lt1"/>
                </a:solidFill>
                <a:latin typeface="Arial"/>
                <a:ea typeface="Arial"/>
                <a:cs typeface="Arial"/>
                <a:sym typeface="Arial"/>
              </a:rPr>
              <a:t>Once you’re happy with your mascot, how about making it?</a:t>
            </a:r>
            <a:endParaRPr/>
          </a:p>
        </p:txBody>
      </p:sp>
      <p:sp>
        <p:nvSpPr>
          <p:cNvPr id="384" name="Google Shape;384;p19"/>
          <p:cNvSpPr/>
          <p:nvPr/>
        </p:nvSpPr>
        <p:spPr>
          <a:xfrm rot="-191974">
            <a:off x="-28681" y="1796333"/>
            <a:ext cx="3594697" cy="561559"/>
          </a:xfrm>
          <a:prstGeom prst="rect">
            <a:avLst/>
          </a:prstGeom>
          <a:solidFill>
            <a:srgbClr val="C526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5" name="Google Shape;385;p19"/>
          <p:cNvSpPr txBox="1"/>
          <p:nvPr/>
        </p:nvSpPr>
        <p:spPr>
          <a:xfrm rot="-187842">
            <a:off x="116993" y="1816670"/>
            <a:ext cx="4095054" cy="45945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2000"/>
              <a:buFont typeface="Arial"/>
              <a:buNone/>
            </a:pPr>
            <a:r>
              <a:rPr lang="en-GB" sz="2000">
                <a:solidFill>
                  <a:schemeClr val="lt1"/>
                </a:solidFill>
                <a:latin typeface="Arial"/>
                <a:ea typeface="Arial"/>
                <a:cs typeface="Arial"/>
                <a:sym typeface="Arial"/>
              </a:rPr>
              <a:t>Extension Mascot modelling</a:t>
            </a:r>
            <a:endParaRPr/>
          </a:p>
        </p:txBody>
      </p:sp>
      <p:sp>
        <p:nvSpPr>
          <p:cNvPr id="386" name="Google Shape;386;p19"/>
          <p:cNvSpPr/>
          <p:nvPr/>
        </p:nvSpPr>
        <p:spPr>
          <a:xfrm>
            <a:off x="509389" y="3409378"/>
            <a:ext cx="1705957" cy="574954"/>
          </a:xfrm>
          <a:custGeom>
            <a:avLst/>
            <a:gdLst/>
            <a:ahLst/>
            <a:cxnLst/>
            <a:rect l="l" t="t" r="r" b="b"/>
            <a:pathLst>
              <a:path w="1705957" h="574954" extrusionOk="0">
                <a:moveTo>
                  <a:pt x="31863" y="0"/>
                </a:moveTo>
                <a:lnTo>
                  <a:pt x="0" y="455662"/>
                </a:lnTo>
                <a:lnTo>
                  <a:pt x="1705957" y="574954"/>
                </a:lnTo>
                <a:lnTo>
                  <a:pt x="1705957" y="117064"/>
                </a:lnTo>
                <a:lnTo>
                  <a:pt x="31863" y="0"/>
                </a:lnTo>
                <a:close/>
              </a:path>
            </a:pathLst>
          </a:custGeom>
          <a:solidFill>
            <a:srgbClr val="FDB14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lt1"/>
              </a:solidFill>
              <a:latin typeface="Calibri"/>
              <a:ea typeface="Calibri"/>
              <a:cs typeface="Calibri"/>
              <a:sym typeface="Calibri"/>
            </a:endParaRPr>
          </a:p>
        </p:txBody>
      </p:sp>
      <p:sp>
        <p:nvSpPr>
          <p:cNvPr id="387" name="Google Shape;387;p19"/>
          <p:cNvSpPr/>
          <p:nvPr/>
        </p:nvSpPr>
        <p:spPr>
          <a:xfrm rot="280671">
            <a:off x="757073" y="3496574"/>
            <a:ext cx="121058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003865"/>
                </a:solidFill>
                <a:latin typeface="Arial"/>
                <a:ea typeface="Arial"/>
                <a:cs typeface="Arial"/>
                <a:sym typeface="Arial"/>
              </a:rPr>
              <a:t>Art straws</a:t>
            </a:r>
            <a:endParaRPr sz="1800">
              <a:solidFill>
                <a:srgbClr val="003865"/>
              </a:solidFill>
              <a:latin typeface="Arial"/>
              <a:ea typeface="Arial"/>
              <a:cs typeface="Arial"/>
              <a:sym typeface="Arial"/>
            </a:endParaRPr>
          </a:p>
        </p:txBody>
      </p:sp>
      <p:sp>
        <p:nvSpPr>
          <p:cNvPr id="388" name="Google Shape;388;p19"/>
          <p:cNvSpPr/>
          <p:nvPr/>
        </p:nvSpPr>
        <p:spPr>
          <a:xfrm rot="-403488">
            <a:off x="2577786" y="3409378"/>
            <a:ext cx="1705957" cy="574954"/>
          </a:xfrm>
          <a:custGeom>
            <a:avLst/>
            <a:gdLst/>
            <a:ahLst/>
            <a:cxnLst/>
            <a:rect l="l" t="t" r="r" b="b"/>
            <a:pathLst>
              <a:path w="1705957" h="574954" extrusionOk="0">
                <a:moveTo>
                  <a:pt x="31863" y="0"/>
                </a:moveTo>
                <a:lnTo>
                  <a:pt x="0" y="455662"/>
                </a:lnTo>
                <a:lnTo>
                  <a:pt x="1705957" y="574954"/>
                </a:lnTo>
                <a:lnTo>
                  <a:pt x="1705957" y="117064"/>
                </a:lnTo>
                <a:lnTo>
                  <a:pt x="31863" y="0"/>
                </a:lnTo>
                <a:close/>
              </a:path>
            </a:pathLst>
          </a:custGeom>
          <a:solidFill>
            <a:srgbClr val="0081C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lt1"/>
              </a:solidFill>
              <a:latin typeface="Calibri"/>
              <a:ea typeface="Calibri"/>
              <a:cs typeface="Calibri"/>
              <a:sym typeface="Calibri"/>
            </a:endParaRPr>
          </a:p>
        </p:txBody>
      </p:sp>
      <p:sp>
        <p:nvSpPr>
          <p:cNvPr id="389" name="Google Shape;389;p19"/>
          <p:cNvSpPr/>
          <p:nvPr/>
        </p:nvSpPr>
        <p:spPr>
          <a:xfrm rot="-122817">
            <a:off x="2844707" y="3496574"/>
            <a:ext cx="117211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lt1"/>
                </a:solidFill>
                <a:latin typeface="Arial"/>
                <a:ea typeface="Arial"/>
                <a:cs typeface="Arial"/>
                <a:sym typeface="Arial"/>
              </a:rPr>
              <a:t>Plasticine</a:t>
            </a:r>
            <a:endParaRPr sz="1800">
              <a:solidFill>
                <a:schemeClr val="lt1"/>
              </a:solidFill>
              <a:latin typeface="Arial"/>
              <a:ea typeface="Arial"/>
              <a:cs typeface="Arial"/>
              <a:sym typeface="Arial"/>
            </a:endParaRPr>
          </a:p>
        </p:txBody>
      </p:sp>
      <p:sp>
        <p:nvSpPr>
          <p:cNvPr id="390" name="Google Shape;390;p19"/>
          <p:cNvSpPr/>
          <p:nvPr/>
        </p:nvSpPr>
        <p:spPr>
          <a:xfrm rot="-403488">
            <a:off x="4692086" y="3409378"/>
            <a:ext cx="1705957" cy="574954"/>
          </a:xfrm>
          <a:custGeom>
            <a:avLst/>
            <a:gdLst/>
            <a:ahLst/>
            <a:cxnLst/>
            <a:rect l="l" t="t" r="r" b="b"/>
            <a:pathLst>
              <a:path w="1705957" h="574954" extrusionOk="0">
                <a:moveTo>
                  <a:pt x="31863" y="0"/>
                </a:moveTo>
                <a:lnTo>
                  <a:pt x="0" y="455662"/>
                </a:lnTo>
                <a:lnTo>
                  <a:pt x="1705957" y="574954"/>
                </a:lnTo>
                <a:lnTo>
                  <a:pt x="1705957" y="117064"/>
                </a:lnTo>
                <a:lnTo>
                  <a:pt x="31863" y="0"/>
                </a:lnTo>
                <a:close/>
              </a:path>
            </a:pathLst>
          </a:custGeom>
          <a:solidFill>
            <a:srgbClr val="7793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lt1"/>
              </a:solidFill>
              <a:latin typeface="Calibri"/>
              <a:ea typeface="Calibri"/>
              <a:cs typeface="Calibri"/>
              <a:sym typeface="Calibri"/>
            </a:endParaRPr>
          </a:p>
        </p:txBody>
      </p:sp>
      <p:sp>
        <p:nvSpPr>
          <p:cNvPr id="391" name="Google Shape;391;p19"/>
          <p:cNvSpPr/>
          <p:nvPr/>
        </p:nvSpPr>
        <p:spPr>
          <a:xfrm rot="-122817">
            <a:off x="4766648" y="3496574"/>
            <a:ext cx="155683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lt1"/>
                </a:solidFill>
                <a:latin typeface="Arial"/>
                <a:ea typeface="Arial"/>
                <a:cs typeface="Arial"/>
                <a:sym typeface="Arial"/>
              </a:rPr>
              <a:t>Paper mâché</a:t>
            </a:r>
            <a:endParaRPr sz="1800">
              <a:solidFill>
                <a:schemeClr val="lt1"/>
              </a:solidFill>
              <a:latin typeface="Arial"/>
              <a:ea typeface="Arial"/>
              <a:cs typeface="Arial"/>
              <a:sym typeface="Arial"/>
            </a:endParaRPr>
          </a:p>
        </p:txBody>
      </p:sp>
      <p:sp>
        <p:nvSpPr>
          <p:cNvPr id="392" name="Google Shape;392;p19"/>
          <p:cNvSpPr/>
          <p:nvPr/>
        </p:nvSpPr>
        <p:spPr>
          <a:xfrm>
            <a:off x="6782599" y="3409378"/>
            <a:ext cx="1705957" cy="574954"/>
          </a:xfrm>
          <a:custGeom>
            <a:avLst/>
            <a:gdLst/>
            <a:ahLst/>
            <a:cxnLst/>
            <a:rect l="l" t="t" r="r" b="b"/>
            <a:pathLst>
              <a:path w="1705957" h="574954" extrusionOk="0">
                <a:moveTo>
                  <a:pt x="31863" y="0"/>
                </a:moveTo>
                <a:lnTo>
                  <a:pt x="0" y="455662"/>
                </a:lnTo>
                <a:lnTo>
                  <a:pt x="1705957" y="574954"/>
                </a:lnTo>
                <a:lnTo>
                  <a:pt x="1705957" y="117064"/>
                </a:lnTo>
                <a:lnTo>
                  <a:pt x="31863" y="0"/>
                </a:lnTo>
                <a:close/>
              </a:path>
            </a:pathLst>
          </a:custGeom>
          <a:solidFill>
            <a:srgbClr val="C626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lt1"/>
              </a:solidFill>
              <a:latin typeface="Calibri"/>
              <a:ea typeface="Calibri"/>
              <a:cs typeface="Calibri"/>
              <a:sym typeface="Calibri"/>
            </a:endParaRPr>
          </a:p>
        </p:txBody>
      </p:sp>
      <p:sp>
        <p:nvSpPr>
          <p:cNvPr id="393" name="Google Shape;393;p19"/>
          <p:cNvSpPr/>
          <p:nvPr/>
        </p:nvSpPr>
        <p:spPr>
          <a:xfrm rot="280671">
            <a:off x="6799454" y="3496574"/>
            <a:ext cx="167225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lt1"/>
                </a:solidFill>
                <a:latin typeface="Arial"/>
                <a:ea typeface="Arial"/>
                <a:cs typeface="Arial"/>
                <a:sym typeface="Arial"/>
              </a:rPr>
              <a:t>Junk materials</a:t>
            </a:r>
            <a:endParaRPr sz="1800">
              <a:solidFill>
                <a:schemeClr val="lt1"/>
              </a:solidFill>
              <a:latin typeface="Arial"/>
              <a:ea typeface="Arial"/>
              <a:cs typeface="Arial"/>
              <a:sym typeface="Arial"/>
            </a:endParaRPr>
          </a:p>
        </p:txBody>
      </p:sp>
      <p:sp>
        <p:nvSpPr>
          <p:cNvPr id="394" name="Google Shape;394;p19"/>
          <p:cNvSpPr/>
          <p:nvPr/>
        </p:nvSpPr>
        <p:spPr>
          <a:xfrm>
            <a:off x="1349362" y="4578960"/>
            <a:ext cx="1705957" cy="574954"/>
          </a:xfrm>
          <a:custGeom>
            <a:avLst/>
            <a:gdLst/>
            <a:ahLst/>
            <a:cxnLst/>
            <a:rect l="l" t="t" r="r" b="b"/>
            <a:pathLst>
              <a:path w="1705957" h="574954" extrusionOk="0">
                <a:moveTo>
                  <a:pt x="31863" y="0"/>
                </a:moveTo>
                <a:lnTo>
                  <a:pt x="0" y="455662"/>
                </a:lnTo>
                <a:lnTo>
                  <a:pt x="1705957" y="574954"/>
                </a:lnTo>
                <a:lnTo>
                  <a:pt x="1705957" y="117064"/>
                </a:lnTo>
                <a:lnTo>
                  <a:pt x="31863" y="0"/>
                </a:lnTo>
                <a:close/>
              </a:path>
            </a:pathLst>
          </a:custGeom>
          <a:solidFill>
            <a:srgbClr val="C626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lt1"/>
              </a:solidFill>
              <a:latin typeface="Calibri"/>
              <a:ea typeface="Calibri"/>
              <a:cs typeface="Calibri"/>
              <a:sym typeface="Calibri"/>
            </a:endParaRPr>
          </a:p>
        </p:txBody>
      </p:sp>
      <p:sp>
        <p:nvSpPr>
          <p:cNvPr id="395" name="Google Shape;395;p19"/>
          <p:cNvSpPr/>
          <p:nvPr/>
        </p:nvSpPr>
        <p:spPr>
          <a:xfrm rot="280671">
            <a:off x="1750938" y="4666156"/>
            <a:ext cx="90281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lt1"/>
                </a:solidFill>
                <a:latin typeface="Arial"/>
                <a:ea typeface="Arial"/>
                <a:cs typeface="Arial"/>
                <a:sym typeface="Arial"/>
              </a:rPr>
              <a:t>Knitted</a:t>
            </a:r>
            <a:endParaRPr sz="1800">
              <a:solidFill>
                <a:schemeClr val="lt1"/>
              </a:solidFill>
              <a:latin typeface="Arial"/>
              <a:ea typeface="Arial"/>
              <a:cs typeface="Arial"/>
              <a:sym typeface="Arial"/>
            </a:endParaRPr>
          </a:p>
        </p:txBody>
      </p:sp>
      <p:sp>
        <p:nvSpPr>
          <p:cNvPr id="396" name="Google Shape;396;p19"/>
          <p:cNvSpPr/>
          <p:nvPr/>
        </p:nvSpPr>
        <p:spPr>
          <a:xfrm rot="-370694">
            <a:off x="3624729" y="4578960"/>
            <a:ext cx="1705957" cy="574954"/>
          </a:xfrm>
          <a:custGeom>
            <a:avLst/>
            <a:gdLst/>
            <a:ahLst/>
            <a:cxnLst/>
            <a:rect l="l" t="t" r="r" b="b"/>
            <a:pathLst>
              <a:path w="1705957" h="574954" extrusionOk="0">
                <a:moveTo>
                  <a:pt x="31863" y="0"/>
                </a:moveTo>
                <a:lnTo>
                  <a:pt x="0" y="455662"/>
                </a:lnTo>
                <a:lnTo>
                  <a:pt x="1705957" y="574954"/>
                </a:lnTo>
                <a:lnTo>
                  <a:pt x="1705957" y="117064"/>
                </a:lnTo>
                <a:lnTo>
                  <a:pt x="31863" y="0"/>
                </a:lnTo>
                <a:close/>
              </a:path>
            </a:pathLst>
          </a:custGeom>
          <a:solidFill>
            <a:srgbClr val="FEB14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lt1"/>
              </a:solidFill>
              <a:latin typeface="Calibri"/>
              <a:ea typeface="Calibri"/>
              <a:cs typeface="Calibri"/>
              <a:sym typeface="Calibri"/>
            </a:endParaRPr>
          </a:p>
        </p:txBody>
      </p:sp>
      <p:sp>
        <p:nvSpPr>
          <p:cNvPr id="397" name="Google Shape;397;p19"/>
          <p:cNvSpPr/>
          <p:nvPr/>
        </p:nvSpPr>
        <p:spPr>
          <a:xfrm rot="-90023">
            <a:off x="4045541" y="4666156"/>
            <a:ext cx="86433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003865"/>
                </a:solidFill>
                <a:latin typeface="Arial"/>
                <a:ea typeface="Arial"/>
                <a:cs typeface="Arial"/>
                <a:sym typeface="Arial"/>
              </a:rPr>
              <a:t>Dough</a:t>
            </a:r>
            <a:endParaRPr sz="1800">
              <a:solidFill>
                <a:srgbClr val="003865"/>
              </a:solidFill>
              <a:latin typeface="Arial"/>
              <a:ea typeface="Arial"/>
              <a:cs typeface="Arial"/>
              <a:sym typeface="Arial"/>
            </a:endParaRPr>
          </a:p>
        </p:txBody>
      </p:sp>
      <p:sp>
        <p:nvSpPr>
          <p:cNvPr id="398" name="Google Shape;398;p19"/>
          <p:cNvSpPr/>
          <p:nvPr/>
        </p:nvSpPr>
        <p:spPr>
          <a:xfrm>
            <a:off x="5862875" y="4567910"/>
            <a:ext cx="2231928" cy="574954"/>
          </a:xfrm>
          <a:custGeom>
            <a:avLst/>
            <a:gdLst/>
            <a:ahLst/>
            <a:cxnLst/>
            <a:rect l="l" t="t" r="r" b="b"/>
            <a:pathLst>
              <a:path w="1705957" h="574954" extrusionOk="0">
                <a:moveTo>
                  <a:pt x="31863" y="0"/>
                </a:moveTo>
                <a:lnTo>
                  <a:pt x="0" y="455662"/>
                </a:lnTo>
                <a:lnTo>
                  <a:pt x="1705957" y="574954"/>
                </a:lnTo>
                <a:lnTo>
                  <a:pt x="1705957" y="117064"/>
                </a:lnTo>
                <a:lnTo>
                  <a:pt x="31863" y="0"/>
                </a:lnTo>
                <a:close/>
              </a:path>
            </a:pathLst>
          </a:custGeom>
          <a:solidFill>
            <a:srgbClr val="0081C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lt1"/>
              </a:solidFill>
              <a:latin typeface="Calibri"/>
              <a:ea typeface="Calibri"/>
              <a:cs typeface="Calibri"/>
              <a:sym typeface="Calibri"/>
            </a:endParaRPr>
          </a:p>
        </p:txBody>
      </p:sp>
      <p:sp>
        <p:nvSpPr>
          <p:cNvPr id="399" name="Google Shape;399;p19"/>
          <p:cNvSpPr/>
          <p:nvPr/>
        </p:nvSpPr>
        <p:spPr>
          <a:xfrm rot="280671">
            <a:off x="6069542" y="4666156"/>
            <a:ext cx="187743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lt1"/>
                </a:solidFill>
                <a:latin typeface="Arial"/>
                <a:ea typeface="Arial"/>
                <a:cs typeface="Arial"/>
                <a:sym typeface="Arial"/>
              </a:rPr>
              <a:t>Make a costume</a:t>
            </a: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pic>
        <p:nvPicPr>
          <p:cNvPr id="405" name="Google Shape;405;p20" descr="A group of people standing in front of a crowd&#10;&#10;Description automatically generated"/>
          <p:cNvPicPr preferRelativeResize="0"/>
          <p:nvPr/>
        </p:nvPicPr>
        <p:blipFill rotWithShape="1">
          <a:blip r:embed="rId3">
            <a:alphaModFix/>
          </a:blip>
          <a:srcRect l="17320" r="17041" b="11371"/>
          <a:stretch/>
        </p:blipFill>
        <p:spPr>
          <a:xfrm>
            <a:off x="0" y="0"/>
            <a:ext cx="9144000" cy="6858000"/>
          </a:xfrm>
          <a:prstGeom prst="rect">
            <a:avLst/>
          </a:prstGeom>
          <a:noFill/>
          <a:ln>
            <a:noFill/>
          </a:ln>
        </p:spPr>
      </p:pic>
      <p:sp>
        <p:nvSpPr>
          <p:cNvPr id="406" name="Google Shape;406;p20"/>
          <p:cNvSpPr/>
          <p:nvPr/>
        </p:nvSpPr>
        <p:spPr>
          <a:xfrm rot="10800000">
            <a:off x="-3" y="10194"/>
            <a:ext cx="9144000" cy="6858000"/>
          </a:xfrm>
          <a:prstGeom prst="rect">
            <a:avLst/>
          </a:prstGeom>
          <a:gradFill>
            <a:gsLst>
              <a:gs pos="0">
                <a:srgbClr val="000000">
                  <a:alpha val="58823"/>
                </a:srgbClr>
              </a:gs>
              <a:gs pos="15000">
                <a:srgbClr val="000000">
                  <a:alpha val="58823"/>
                </a:srgbClr>
              </a:gs>
              <a:gs pos="100000">
                <a:srgbClr val="E2E2E2">
                  <a:alpha val="0"/>
                </a:srgbClr>
              </a:gs>
            </a:gsLst>
            <a:lin ang="18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7" name="Google Shape;407;p20"/>
          <p:cNvSpPr/>
          <p:nvPr/>
        </p:nvSpPr>
        <p:spPr>
          <a:xfrm rot="-191974">
            <a:off x="-28240" y="1812168"/>
            <a:ext cx="3027281" cy="561559"/>
          </a:xfrm>
          <a:prstGeom prst="rect">
            <a:avLst/>
          </a:prstGeom>
          <a:solidFill>
            <a:srgbClr val="C526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8" name="Google Shape;408;p20"/>
          <p:cNvSpPr txBox="1"/>
          <p:nvPr/>
        </p:nvSpPr>
        <p:spPr>
          <a:xfrm rot="-187842">
            <a:off x="117799" y="1846119"/>
            <a:ext cx="3016545" cy="45945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2000"/>
              <a:buFont typeface="Arial"/>
              <a:buNone/>
            </a:pPr>
            <a:r>
              <a:rPr lang="en-GB" sz="2000">
                <a:solidFill>
                  <a:schemeClr val="lt1"/>
                </a:solidFill>
                <a:latin typeface="Arial"/>
                <a:ea typeface="Arial"/>
                <a:cs typeface="Arial"/>
                <a:sym typeface="Arial"/>
              </a:rPr>
              <a:t>The Mascot challenge</a:t>
            </a:r>
            <a:endParaRPr/>
          </a:p>
        </p:txBody>
      </p:sp>
      <p:sp>
        <p:nvSpPr>
          <p:cNvPr id="409" name="Google Shape;409;p20"/>
          <p:cNvSpPr/>
          <p:nvPr/>
        </p:nvSpPr>
        <p:spPr>
          <a:xfrm rot="10800000" flipH="1">
            <a:off x="-1" y="-5"/>
            <a:ext cx="8353300" cy="1602059"/>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410" name="Google Shape;410;p20"/>
          <p:cNvSpPr/>
          <p:nvPr/>
        </p:nvSpPr>
        <p:spPr>
          <a:xfrm>
            <a:off x="0" y="-1"/>
            <a:ext cx="8497792" cy="1623256"/>
          </a:xfrm>
          <a:custGeom>
            <a:avLst/>
            <a:gdLst/>
            <a:ahLst/>
            <a:cxnLst/>
            <a:rect l="l" t="t" r="r" b="b"/>
            <a:pathLst>
              <a:path w="9205941" h="1623256" extrusionOk="0">
                <a:moveTo>
                  <a:pt x="7831664" y="0"/>
                </a:moveTo>
                <a:lnTo>
                  <a:pt x="9205941" y="0"/>
                </a:lnTo>
                <a:lnTo>
                  <a:pt x="0" y="1623256"/>
                </a:lnTo>
                <a:lnTo>
                  <a:pt x="0" y="1380934"/>
                </a:lnTo>
                <a:lnTo>
                  <a:pt x="7831664" y="0"/>
                </a:lnTo>
                <a:close/>
              </a:path>
            </a:pathLst>
          </a:custGeom>
          <a:solidFill>
            <a:srgbClr val="C426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411" name="Google Shape;411;p20"/>
          <p:cNvSpPr/>
          <p:nvPr/>
        </p:nvSpPr>
        <p:spPr>
          <a:xfrm rot="-191974">
            <a:off x="-187402" y="2603776"/>
            <a:ext cx="3384850" cy="850950"/>
          </a:xfrm>
          <a:prstGeom prst="rect">
            <a:avLst/>
          </a:prstGeom>
          <a:solidFill>
            <a:srgbClr val="C526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2" name="Google Shape;412;p20"/>
          <p:cNvSpPr txBox="1"/>
          <p:nvPr/>
        </p:nvSpPr>
        <p:spPr>
          <a:xfrm rot="-197688">
            <a:off x="251943" y="2695639"/>
            <a:ext cx="2948929" cy="700225"/>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1600"/>
              <a:buFont typeface="Arial"/>
              <a:buNone/>
            </a:pPr>
            <a:r>
              <a:rPr lang="en-GB" sz="1600">
                <a:solidFill>
                  <a:schemeClr val="lt1"/>
                </a:solidFill>
                <a:latin typeface="Arial"/>
                <a:ea typeface="Arial"/>
                <a:cs typeface="Arial"/>
                <a:sym typeface="Arial"/>
              </a:rPr>
              <a:t>Thank you from </a:t>
            </a:r>
            <a:endParaRPr/>
          </a:p>
          <a:p>
            <a:pPr marL="0" marR="0" lvl="0" indent="0" algn="l" rtl="0">
              <a:spcBef>
                <a:spcPts val="320"/>
              </a:spcBef>
              <a:spcAft>
                <a:spcPts val="0"/>
              </a:spcAft>
              <a:buClr>
                <a:schemeClr val="lt1"/>
              </a:buClr>
              <a:buSzPts val="1600"/>
              <a:buFont typeface="Arial"/>
              <a:buNone/>
            </a:pPr>
            <a:r>
              <a:rPr lang="en-GB" sz="1600" b="1">
                <a:solidFill>
                  <a:schemeClr val="lt1"/>
                </a:solidFill>
                <a:latin typeface="Arial"/>
                <a:ea typeface="Arial"/>
                <a:cs typeface="Arial"/>
                <a:sym typeface="Arial"/>
              </a:rPr>
              <a:t>ParalympicsGB</a:t>
            </a:r>
            <a:endParaRPr/>
          </a:p>
        </p:txBody>
      </p:sp>
      <p:pic>
        <p:nvPicPr>
          <p:cNvPr id="413" name="Google Shape;413;p20"/>
          <p:cNvPicPr preferRelativeResize="0"/>
          <p:nvPr/>
        </p:nvPicPr>
        <p:blipFill rotWithShape="1">
          <a:blip r:embed="rId4">
            <a:alphaModFix/>
          </a:blip>
          <a:srcRect/>
          <a:stretch/>
        </p:blipFill>
        <p:spPr>
          <a:xfrm>
            <a:off x="179512" y="116632"/>
            <a:ext cx="1817972" cy="810489"/>
          </a:xfrm>
          <a:prstGeom prst="rect">
            <a:avLst/>
          </a:prstGeom>
          <a:noFill/>
          <a:ln>
            <a:noFill/>
          </a:ln>
        </p:spPr>
      </p:pic>
      <p:pic>
        <p:nvPicPr>
          <p:cNvPr id="414" name="Google Shape;414;p20"/>
          <p:cNvPicPr preferRelativeResize="0"/>
          <p:nvPr/>
        </p:nvPicPr>
        <p:blipFill>
          <a:blip r:embed="rId5">
            <a:alphaModFix/>
          </a:blip>
          <a:stretch>
            <a:fillRect/>
          </a:stretch>
        </p:blipFill>
        <p:spPr>
          <a:xfrm>
            <a:off x="7328067" y="367375"/>
            <a:ext cx="1336577" cy="1803350"/>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3"/>
          <p:cNvPicPr preferRelativeResize="0"/>
          <p:nvPr/>
        </p:nvPicPr>
        <p:blipFill rotWithShape="1">
          <a:blip r:embed="rId3">
            <a:alphaModFix/>
          </a:blip>
          <a:srcRect/>
          <a:stretch/>
        </p:blipFill>
        <p:spPr>
          <a:xfrm>
            <a:off x="3971724" y="1432567"/>
            <a:ext cx="4332724" cy="4840011"/>
          </a:xfrm>
          <a:prstGeom prst="rect">
            <a:avLst/>
          </a:prstGeom>
          <a:noFill/>
          <a:ln>
            <a:noFill/>
          </a:ln>
        </p:spPr>
      </p:pic>
      <p:pic>
        <p:nvPicPr>
          <p:cNvPr id="125" name="Google Shape;125;p3"/>
          <p:cNvPicPr preferRelativeResize="0"/>
          <p:nvPr/>
        </p:nvPicPr>
        <p:blipFill rotWithShape="1">
          <a:blip r:embed="rId4">
            <a:alphaModFix/>
          </a:blip>
          <a:srcRect/>
          <a:stretch/>
        </p:blipFill>
        <p:spPr>
          <a:xfrm>
            <a:off x="3969268" y="1432566"/>
            <a:ext cx="4332724" cy="4840011"/>
          </a:xfrm>
          <a:prstGeom prst="rect">
            <a:avLst/>
          </a:prstGeom>
          <a:noFill/>
          <a:ln>
            <a:noFill/>
          </a:ln>
        </p:spPr>
      </p:pic>
      <p:pic>
        <p:nvPicPr>
          <p:cNvPr id="126" name="Google Shape;126;p3"/>
          <p:cNvPicPr preferRelativeResize="0"/>
          <p:nvPr/>
        </p:nvPicPr>
        <p:blipFill rotWithShape="1">
          <a:blip r:embed="rId5">
            <a:alphaModFix/>
          </a:blip>
          <a:srcRect/>
          <a:stretch/>
        </p:blipFill>
        <p:spPr>
          <a:xfrm>
            <a:off x="3969268" y="1432566"/>
            <a:ext cx="4332724" cy="4840011"/>
          </a:xfrm>
          <a:prstGeom prst="rect">
            <a:avLst/>
          </a:prstGeom>
          <a:noFill/>
          <a:ln>
            <a:noFill/>
          </a:ln>
        </p:spPr>
      </p:pic>
      <p:pic>
        <p:nvPicPr>
          <p:cNvPr id="127" name="Google Shape;127;p3"/>
          <p:cNvPicPr preferRelativeResize="0"/>
          <p:nvPr/>
        </p:nvPicPr>
        <p:blipFill rotWithShape="1">
          <a:blip r:embed="rId6">
            <a:alphaModFix/>
          </a:blip>
          <a:srcRect/>
          <a:stretch/>
        </p:blipFill>
        <p:spPr>
          <a:xfrm>
            <a:off x="3969268" y="1429785"/>
            <a:ext cx="4332724" cy="4840011"/>
          </a:xfrm>
          <a:prstGeom prst="rect">
            <a:avLst/>
          </a:prstGeom>
          <a:noFill/>
          <a:ln>
            <a:noFill/>
          </a:ln>
        </p:spPr>
      </p:pic>
      <p:pic>
        <p:nvPicPr>
          <p:cNvPr id="128" name="Google Shape;128;p3"/>
          <p:cNvPicPr preferRelativeResize="0"/>
          <p:nvPr/>
        </p:nvPicPr>
        <p:blipFill rotWithShape="1">
          <a:blip r:embed="rId7">
            <a:alphaModFix/>
          </a:blip>
          <a:srcRect/>
          <a:stretch/>
        </p:blipFill>
        <p:spPr>
          <a:xfrm>
            <a:off x="3983692" y="1432565"/>
            <a:ext cx="4332724" cy="4840011"/>
          </a:xfrm>
          <a:prstGeom prst="rect">
            <a:avLst/>
          </a:prstGeom>
          <a:noFill/>
          <a:ln>
            <a:noFill/>
          </a:ln>
        </p:spPr>
      </p:pic>
      <p:sp>
        <p:nvSpPr>
          <p:cNvPr id="129" name="Google Shape;129;p3"/>
          <p:cNvSpPr/>
          <p:nvPr/>
        </p:nvSpPr>
        <p:spPr>
          <a:xfrm rot="-191974">
            <a:off x="-28177" y="1814391"/>
            <a:ext cx="2947658" cy="561559"/>
          </a:xfrm>
          <a:prstGeom prst="rect">
            <a:avLst/>
          </a:prstGeom>
          <a:solidFill>
            <a:srgbClr val="C526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0" name="Google Shape;130;p3"/>
          <p:cNvSpPr txBox="1"/>
          <p:nvPr/>
        </p:nvSpPr>
        <p:spPr>
          <a:xfrm rot="-187842">
            <a:off x="117856" y="1848189"/>
            <a:ext cx="2940712" cy="45945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2000"/>
              <a:buFont typeface="Arial"/>
              <a:buNone/>
            </a:pPr>
            <a:r>
              <a:rPr lang="en-GB" sz="2000">
                <a:solidFill>
                  <a:schemeClr val="lt1"/>
                </a:solidFill>
                <a:latin typeface="Arial"/>
                <a:ea typeface="Arial"/>
                <a:cs typeface="Arial"/>
                <a:sym typeface="Arial"/>
              </a:rPr>
              <a:t>What’s in the picture?</a:t>
            </a:r>
            <a:endParaRPr/>
          </a:p>
        </p:txBody>
      </p:sp>
      <p:grpSp>
        <p:nvGrpSpPr>
          <p:cNvPr id="131" name="Google Shape;131;p3"/>
          <p:cNvGrpSpPr/>
          <p:nvPr/>
        </p:nvGrpSpPr>
        <p:grpSpPr>
          <a:xfrm>
            <a:off x="250500" y="4698249"/>
            <a:ext cx="3326566" cy="736871"/>
            <a:chOff x="250500" y="4698249"/>
            <a:chExt cx="3326566" cy="736871"/>
          </a:xfrm>
        </p:grpSpPr>
        <p:sp>
          <p:nvSpPr>
            <p:cNvPr id="132" name="Google Shape;132;p3"/>
            <p:cNvSpPr/>
            <p:nvPr/>
          </p:nvSpPr>
          <p:spPr>
            <a:xfrm rot="-191974">
              <a:off x="263711" y="4785905"/>
              <a:ext cx="3156688" cy="561559"/>
            </a:xfrm>
            <a:prstGeom prst="rect">
              <a:avLst/>
            </a:prstGeom>
            <a:solidFill>
              <a:srgbClr val="C526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3" name="Google Shape;133;p3"/>
            <p:cNvSpPr txBox="1"/>
            <p:nvPr/>
          </p:nvSpPr>
          <p:spPr>
            <a:xfrm rot="-187842">
              <a:off x="285555" y="4812600"/>
              <a:ext cx="3281413" cy="45945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2000"/>
                <a:buFont typeface="Arial"/>
                <a:buNone/>
              </a:pPr>
              <a:r>
                <a:rPr lang="en-GB" sz="2000" b="1">
                  <a:solidFill>
                    <a:schemeClr val="lt1"/>
                  </a:solidFill>
                  <a:latin typeface="Arial"/>
                  <a:ea typeface="Arial"/>
                  <a:cs typeface="Arial"/>
                  <a:sym typeface="Arial"/>
                </a:rPr>
                <a:t>Pride</a:t>
              </a:r>
              <a:r>
                <a:rPr lang="en-GB" sz="2000">
                  <a:solidFill>
                    <a:schemeClr val="lt1"/>
                  </a:solidFill>
                  <a:latin typeface="Arial"/>
                  <a:ea typeface="Arial"/>
                  <a:cs typeface="Arial"/>
                  <a:sym typeface="Arial"/>
                </a:rPr>
                <a:t>, Team GB’s mascot</a:t>
              </a:r>
              <a:endParaRPr/>
            </a:p>
          </p:txBody>
        </p:sp>
      </p:grpSp>
      <p:sp>
        <p:nvSpPr>
          <p:cNvPr id="134" name="Google Shape;134;p3"/>
          <p:cNvSpPr/>
          <p:nvPr/>
        </p:nvSpPr>
        <p:spPr>
          <a:xfrm>
            <a:off x="827584" y="2708920"/>
            <a:ext cx="3663182" cy="338554"/>
          </a:xfrm>
          <a:prstGeom prst="rect">
            <a:avLst/>
          </a:prstGeom>
          <a:solidFill>
            <a:srgbClr val="C6262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chemeClr val="lt1"/>
                </a:solidFill>
                <a:latin typeface="Arial"/>
                <a:ea typeface="Arial"/>
                <a:cs typeface="Arial"/>
                <a:sym typeface="Arial"/>
              </a:rPr>
              <a:t>Click to reveal the picture and answer!</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4" descr="A group of people standing in front of a crowd&#10;&#10;Description automatically generated"/>
          <p:cNvPicPr preferRelativeResize="0"/>
          <p:nvPr/>
        </p:nvPicPr>
        <p:blipFill rotWithShape="1">
          <a:blip r:embed="rId3">
            <a:alphaModFix/>
          </a:blip>
          <a:srcRect l="17320" r="17041" b="11371"/>
          <a:stretch/>
        </p:blipFill>
        <p:spPr>
          <a:xfrm>
            <a:off x="0" y="0"/>
            <a:ext cx="9144000" cy="6858000"/>
          </a:xfrm>
          <a:prstGeom prst="rect">
            <a:avLst/>
          </a:prstGeom>
          <a:noFill/>
          <a:ln>
            <a:noFill/>
          </a:ln>
        </p:spPr>
      </p:pic>
      <p:sp>
        <p:nvSpPr>
          <p:cNvPr id="141" name="Google Shape;141;p4"/>
          <p:cNvSpPr/>
          <p:nvPr/>
        </p:nvSpPr>
        <p:spPr>
          <a:xfrm rot="10800000">
            <a:off x="-3" y="10194"/>
            <a:ext cx="9144000" cy="6858000"/>
          </a:xfrm>
          <a:prstGeom prst="rect">
            <a:avLst/>
          </a:prstGeom>
          <a:gradFill>
            <a:gsLst>
              <a:gs pos="0">
                <a:srgbClr val="000000">
                  <a:alpha val="58823"/>
                </a:srgbClr>
              </a:gs>
              <a:gs pos="15000">
                <a:srgbClr val="000000">
                  <a:alpha val="58823"/>
                </a:srgbClr>
              </a:gs>
              <a:gs pos="100000">
                <a:srgbClr val="E2E2E2">
                  <a:alpha val="0"/>
                </a:srgbClr>
              </a:gs>
            </a:gsLst>
            <a:lin ang="18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 name="Google Shape;142;p4"/>
          <p:cNvSpPr/>
          <p:nvPr/>
        </p:nvSpPr>
        <p:spPr>
          <a:xfrm rot="-191974">
            <a:off x="-27828" y="1826880"/>
            <a:ext cx="2500116" cy="561559"/>
          </a:xfrm>
          <a:prstGeom prst="rect">
            <a:avLst/>
          </a:prstGeom>
          <a:solidFill>
            <a:srgbClr val="C526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 name="Google Shape;143;p4"/>
          <p:cNvSpPr txBox="1"/>
          <p:nvPr/>
        </p:nvSpPr>
        <p:spPr>
          <a:xfrm rot="-187842">
            <a:off x="118336" y="1865752"/>
            <a:ext cx="2297540" cy="45945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2000"/>
              <a:buFont typeface="Arial"/>
              <a:buNone/>
            </a:pPr>
            <a:r>
              <a:rPr lang="en-GB" sz="2000">
                <a:solidFill>
                  <a:schemeClr val="lt1"/>
                </a:solidFill>
                <a:latin typeface="Arial"/>
                <a:ea typeface="Arial"/>
                <a:cs typeface="Arial"/>
                <a:sym typeface="Arial"/>
              </a:rPr>
              <a:t>Design a mascot</a:t>
            </a:r>
            <a:endParaRPr/>
          </a:p>
        </p:txBody>
      </p:sp>
      <p:sp>
        <p:nvSpPr>
          <p:cNvPr id="144" name="Google Shape;144;p4"/>
          <p:cNvSpPr/>
          <p:nvPr/>
        </p:nvSpPr>
        <p:spPr>
          <a:xfrm rot="10800000" flipH="1">
            <a:off x="-1" y="-5"/>
            <a:ext cx="8353300" cy="1602059"/>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45" name="Google Shape;145;p4"/>
          <p:cNvSpPr/>
          <p:nvPr/>
        </p:nvSpPr>
        <p:spPr>
          <a:xfrm>
            <a:off x="0" y="-1"/>
            <a:ext cx="8497792" cy="1623256"/>
          </a:xfrm>
          <a:custGeom>
            <a:avLst/>
            <a:gdLst/>
            <a:ahLst/>
            <a:cxnLst/>
            <a:rect l="l" t="t" r="r" b="b"/>
            <a:pathLst>
              <a:path w="9205941" h="1623256" extrusionOk="0">
                <a:moveTo>
                  <a:pt x="7831664" y="0"/>
                </a:moveTo>
                <a:lnTo>
                  <a:pt x="9205941" y="0"/>
                </a:lnTo>
                <a:lnTo>
                  <a:pt x="0" y="1623256"/>
                </a:lnTo>
                <a:lnTo>
                  <a:pt x="0" y="1380934"/>
                </a:lnTo>
                <a:lnTo>
                  <a:pt x="7831664" y="0"/>
                </a:lnTo>
                <a:close/>
              </a:path>
            </a:pathLst>
          </a:custGeom>
          <a:solidFill>
            <a:srgbClr val="C426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46" name="Google Shape;146;p4"/>
          <p:cNvSpPr/>
          <p:nvPr/>
        </p:nvSpPr>
        <p:spPr>
          <a:xfrm rot="-191974">
            <a:off x="-232599" y="2552544"/>
            <a:ext cx="5311290" cy="862741"/>
          </a:xfrm>
          <a:prstGeom prst="rect">
            <a:avLst/>
          </a:prstGeom>
          <a:solidFill>
            <a:srgbClr val="C526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7" name="Google Shape;147;p4"/>
          <p:cNvSpPr txBox="1"/>
          <p:nvPr/>
        </p:nvSpPr>
        <p:spPr>
          <a:xfrm rot="-197688">
            <a:off x="200020" y="2593179"/>
            <a:ext cx="4945007" cy="7002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1600"/>
              <a:buFont typeface="Arial"/>
              <a:buNone/>
            </a:pPr>
            <a:r>
              <a:rPr lang="en-GB" sz="1600">
                <a:solidFill>
                  <a:schemeClr val="lt1"/>
                </a:solidFill>
                <a:latin typeface="Arial"/>
                <a:ea typeface="Arial"/>
                <a:cs typeface="Arial"/>
                <a:sym typeface="Arial"/>
              </a:rPr>
              <a:t>Team GB has a mascot, but ParalympicsGB do not. </a:t>
            </a:r>
            <a:r>
              <a:rPr lang="en-GB" sz="1600" b="1">
                <a:solidFill>
                  <a:schemeClr val="lt1"/>
                </a:solidFill>
                <a:latin typeface="Arial"/>
                <a:ea typeface="Arial"/>
                <a:cs typeface="Arial"/>
                <a:sym typeface="Arial"/>
              </a:rPr>
              <a:t>Can you design a mascot for ParalympicsGB?</a:t>
            </a:r>
            <a:endParaRPr/>
          </a:p>
        </p:txBody>
      </p:sp>
      <p:pic>
        <p:nvPicPr>
          <p:cNvPr id="148" name="Google Shape;148;p4"/>
          <p:cNvPicPr preferRelativeResize="0"/>
          <p:nvPr/>
        </p:nvPicPr>
        <p:blipFill rotWithShape="1">
          <a:blip r:embed="rId4">
            <a:alphaModFix/>
          </a:blip>
          <a:srcRect/>
          <a:stretch/>
        </p:blipFill>
        <p:spPr>
          <a:xfrm>
            <a:off x="179512" y="116632"/>
            <a:ext cx="1817972" cy="810489"/>
          </a:xfrm>
          <a:prstGeom prst="rect">
            <a:avLst/>
          </a:prstGeom>
          <a:noFill/>
          <a:ln>
            <a:noFill/>
          </a:ln>
        </p:spPr>
      </p:pic>
      <p:pic>
        <p:nvPicPr>
          <p:cNvPr id="149" name="Google Shape;149;p4"/>
          <p:cNvPicPr preferRelativeResize="0"/>
          <p:nvPr/>
        </p:nvPicPr>
        <p:blipFill>
          <a:blip r:embed="rId5">
            <a:alphaModFix/>
          </a:blip>
          <a:stretch>
            <a:fillRect/>
          </a:stretch>
        </p:blipFill>
        <p:spPr>
          <a:xfrm>
            <a:off x="7328067" y="367375"/>
            <a:ext cx="1336577" cy="1803350"/>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5"/>
          <p:cNvPicPr preferRelativeResize="0">
            <a:picLocks noGrp="1"/>
          </p:cNvPicPr>
          <p:nvPr>
            <p:ph type="body" idx="4294967295"/>
          </p:nvPr>
        </p:nvPicPr>
        <p:blipFill rotWithShape="1">
          <a:blip r:embed="rId3">
            <a:alphaModFix/>
          </a:blip>
          <a:srcRect/>
          <a:stretch/>
        </p:blipFill>
        <p:spPr>
          <a:xfrm>
            <a:off x="2951846" y="2926428"/>
            <a:ext cx="5654479" cy="3187213"/>
          </a:xfrm>
          <a:prstGeom prst="rect">
            <a:avLst/>
          </a:prstGeom>
          <a:noFill/>
          <a:ln>
            <a:noFill/>
          </a:ln>
        </p:spPr>
      </p:pic>
      <p:sp>
        <p:nvSpPr>
          <p:cNvPr id="156" name="Google Shape;156;p5"/>
          <p:cNvSpPr/>
          <p:nvPr/>
        </p:nvSpPr>
        <p:spPr>
          <a:xfrm>
            <a:off x="2951846" y="2917695"/>
            <a:ext cx="5654479" cy="3195946"/>
          </a:xfrm>
          <a:prstGeom prst="rect">
            <a:avLst/>
          </a:prstGeom>
          <a:noFill/>
          <a:ln w="25400" cap="flat" cmpd="sng">
            <a:solidFill>
              <a:srgbClr val="00386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7" name="Google Shape;157;p5"/>
          <p:cNvSpPr txBox="1"/>
          <p:nvPr/>
        </p:nvSpPr>
        <p:spPr>
          <a:xfrm>
            <a:off x="105022" y="2847780"/>
            <a:ext cx="2594770" cy="194937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3865"/>
              </a:buClr>
              <a:buSzPts val="1600"/>
              <a:buFont typeface="Arial"/>
              <a:buNone/>
            </a:pPr>
            <a:r>
              <a:rPr lang="en-GB" sz="1600">
                <a:solidFill>
                  <a:srgbClr val="003865"/>
                </a:solidFill>
                <a:latin typeface="Arial"/>
                <a:ea typeface="Arial"/>
                <a:cs typeface="Arial"/>
                <a:sym typeface="Arial"/>
              </a:rPr>
              <a:t>Watch the video.</a:t>
            </a:r>
            <a:endParaRPr/>
          </a:p>
          <a:p>
            <a:pPr marL="342900" marR="0" lvl="0" indent="-342900" algn="l" rtl="0">
              <a:spcBef>
                <a:spcPts val="320"/>
              </a:spcBef>
              <a:spcAft>
                <a:spcPts val="0"/>
              </a:spcAft>
              <a:buClr>
                <a:srgbClr val="003865"/>
              </a:buClr>
              <a:buSzPts val="1600"/>
              <a:buFont typeface="Arial"/>
              <a:buChar char="•"/>
            </a:pPr>
            <a:r>
              <a:rPr lang="en-GB" sz="1600">
                <a:solidFill>
                  <a:srgbClr val="003865"/>
                </a:solidFill>
                <a:latin typeface="Arial"/>
                <a:ea typeface="Arial"/>
                <a:cs typeface="Arial"/>
                <a:sym typeface="Arial"/>
              </a:rPr>
              <a:t>What different sports can you see?</a:t>
            </a:r>
            <a:endParaRPr/>
          </a:p>
          <a:p>
            <a:pPr marL="342900" marR="0" lvl="0" indent="-342900" algn="l" rtl="0">
              <a:spcBef>
                <a:spcPts val="320"/>
              </a:spcBef>
              <a:spcAft>
                <a:spcPts val="0"/>
              </a:spcAft>
              <a:buClr>
                <a:srgbClr val="003865"/>
              </a:buClr>
              <a:buSzPts val="1600"/>
              <a:buFont typeface="Arial"/>
              <a:buChar char="•"/>
            </a:pPr>
            <a:r>
              <a:rPr lang="en-GB" sz="1600">
                <a:solidFill>
                  <a:srgbClr val="003865"/>
                </a:solidFill>
                <a:latin typeface="Arial"/>
                <a:ea typeface="Arial"/>
                <a:cs typeface="Arial"/>
                <a:sym typeface="Arial"/>
              </a:rPr>
              <a:t>How do you feel watching the video? </a:t>
            </a:r>
            <a:endParaRPr/>
          </a:p>
          <a:p>
            <a:pPr marL="342900" marR="0" lvl="0" indent="-342900" algn="l" rtl="0">
              <a:spcBef>
                <a:spcPts val="320"/>
              </a:spcBef>
              <a:spcAft>
                <a:spcPts val="0"/>
              </a:spcAft>
              <a:buClr>
                <a:srgbClr val="003865"/>
              </a:buClr>
              <a:buSzPts val="1600"/>
              <a:buFont typeface="Arial"/>
              <a:buChar char="•"/>
            </a:pPr>
            <a:r>
              <a:rPr lang="en-GB" sz="1600">
                <a:solidFill>
                  <a:srgbClr val="003865"/>
                </a:solidFill>
                <a:latin typeface="Arial"/>
                <a:ea typeface="Arial"/>
                <a:cs typeface="Arial"/>
                <a:sym typeface="Arial"/>
              </a:rPr>
              <a:t>What words do you think describe ParalympicsGB?</a:t>
            </a:r>
            <a:endParaRPr/>
          </a:p>
        </p:txBody>
      </p:sp>
      <p:sp>
        <p:nvSpPr>
          <p:cNvPr id="158" name="Google Shape;158;p5"/>
          <p:cNvSpPr/>
          <p:nvPr/>
        </p:nvSpPr>
        <p:spPr>
          <a:xfrm rot="-191974">
            <a:off x="-28513" y="1802353"/>
            <a:ext cx="3379010" cy="561559"/>
          </a:xfrm>
          <a:prstGeom prst="rect">
            <a:avLst/>
          </a:prstGeom>
          <a:solidFill>
            <a:srgbClr val="C526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9" name="Google Shape;159;p5"/>
          <p:cNvSpPr txBox="1"/>
          <p:nvPr/>
        </p:nvSpPr>
        <p:spPr>
          <a:xfrm rot="-187842">
            <a:off x="117424" y="1832420"/>
            <a:ext cx="3518241" cy="45945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2000"/>
              <a:buFont typeface="Arial"/>
              <a:buNone/>
            </a:pPr>
            <a:r>
              <a:rPr lang="en-GB" sz="2000">
                <a:solidFill>
                  <a:schemeClr val="lt1"/>
                </a:solidFill>
                <a:latin typeface="Arial"/>
                <a:ea typeface="Arial"/>
                <a:cs typeface="Arial"/>
                <a:sym typeface="Arial"/>
              </a:rPr>
              <a:t>Who are ParalympicsGB? </a:t>
            </a:r>
            <a:endParaRPr/>
          </a:p>
        </p:txBody>
      </p:sp>
      <p:grpSp>
        <p:nvGrpSpPr>
          <p:cNvPr id="160" name="Google Shape;160;p5"/>
          <p:cNvGrpSpPr/>
          <p:nvPr/>
        </p:nvGrpSpPr>
        <p:grpSpPr>
          <a:xfrm>
            <a:off x="5412223" y="4373638"/>
            <a:ext cx="733723" cy="733723"/>
            <a:chOff x="5796136" y="3482155"/>
            <a:chExt cx="733723" cy="733723"/>
          </a:xfrm>
        </p:grpSpPr>
        <p:sp>
          <p:nvSpPr>
            <p:cNvPr id="161" name="Google Shape;161;p5">
              <a:hlinkClick r:id="rId4"/>
            </p:cNvPr>
            <p:cNvSpPr/>
            <p:nvPr/>
          </p:nvSpPr>
          <p:spPr>
            <a:xfrm>
              <a:off x="5796136" y="3482155"/>
              <a:ext cx="733723" cy="733723"/>
            </a:xfrm>
            <a:prstGeom prst="ellipse">
              <a:avLst/>
            </a:prstGeom>
            <a:solidFill>
              <a:srgbClr val="0181C8"/>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2" name="Google Shape;162;p5">
              <a:hlinkClick r:id="rId5"/>
            </p:cNvPr>
            <p:cNvSpPr/>
            <p:nvPr/>
          </p:nvSpPr>
          <p:spPr>
            <a:xfrm rot="5400000">
              <a:off x="6009711" y="3684991"/>
              <a:ext cx="377365" cy="328051"/>
            </a:xfrm>
            <a:prstGeom prst="flowChartExtract">
              <a:avLst/>
            </a:prstGeom>
            <a:solidFill>
              <a:srgbClr val="F7F6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6" descr="A person swimming in a pool of water&#10;&#10;Description automatically generated"/>
          <p:cNvPicPr preferRelativeResize="0"/>
          <p:nvPr/>
        </p:nvPicPr>
        <p:blipFill rotWithShape="1">
          <a:blip r:embed="rId3">
            <a:alphaModFix/>
          </a:blip>
          <a:srcRect/>
          <a:stretch/>
        </p:blipFill>
        <p:spPr>
          <a:xfrm rot="377966">
            <a:off x="4791594" y="3439112"/>
            <a:ext cx="2513854" cy="1653399"/>
          </a:xfrm>
          <a:prstGeom prst="rect">
            <a:avLst/>
          </a:prstGeom>
          <a:noFill/>
          <a:ln w="38100" cap="flat" cmpd="sng">
            <a:solidFill>
              <a:schemeClr val="lt1"/>
            </a:solidFill>
            <a:prstDash val="solid"/>
            <a:round/>
            <a:headEnd type="none" w="sm" len="sm"/>
            <a:tailEnd type="none" w="sm" len="sm"/>
          </a:ln>
        </p:spPr>
      </p:pic>
      <p:pic>
        <p:nvPicPr>
          <p:cNvPr id="169" name="Google Shape;169;p6" descr="A group of people riding on the back of a bicycle&#10;&#10;Description automatically generated"/>
          <p:cNvPicPr preferRelativeResize="0"/>
          <p:nvPr/>
        </p:nvPicPr>
        <p:blipFill rotWithShape="1">
          <a:blip r:embed="rId4">
            <a:alphaModFix/>
          </a:blip>
          <a:srcRect/>
          <a:stretch/>
        </p:blipFill>
        <p:spPr>
          <a:xfrm rot="169923">
            <a:off x="1346043" y="3366564"/>
            <a:ext cx="3259482" cy="1916364"/>
          </a:xfrm>
          <a:prstGeom prst="rect">
            <a:avLst/>
          </a:prstGeom>
          <a:noFill/>
          <a:ln w="38100" cap="flat" cmpd="sng">
            <a:solidFill>
              <a:schemeClr val="lt1"/>
            </a:solidFill>
            <a:prstDash val="solid"/>
            <a:round/>
            <a:headEnd type="none" w="sm" len="sm"/>
            <a:tailEnd type="none" w="sm" len="sm"/>
          </a:ln>
        </p:spPr>
      </p:pic>
      <p:pic>
        <p:nvPicPr>
          <p:cNvPr id="170" name="Google Shape;170;p6" descr="A picture containing person, man, outdoor, riding&#10;&#10;Description automatically generated"/>
          <p:cNvPicPr preferRelativeResize="0"/>
          <p:nvPr/>
        </p:nvPicPr>
        <p:blipFill rotWithShape="1">
          <a:blip r:embed="rId5">
            <a:alphaModFix/>
          </a:blip>
          <a:srcRect r="21427"/>
          <a:stretch/>
        </p:blipFill>
        <p:spPr>
          <a:xfrm rot="-566171">
            <a:off x="600255" y="4894162"/>
            <a:ext cx="2264584" cy="2136392"/>
          </a:xfrm>
          <a:prstGeom prst="rect">
            <a:avLst/>
          </a:prstGeom>
          <a:noFill/>
          <a:ln w="38100" cap="flat" cmpd="sng">
            <a:solidFill>
              <a:schemeClr val="lt1"/>
            </a:solidFill>
            <a:prstDash val="solid"/>
            <a:round/>
            <a:headEnd type="none" w="sm" len="sm"/>
            <a:tailEnd type="none" w="sm" len="sm"/>
          </a:ln>
        </p:spPr>
      </p:pic>
      <p:sp>
        <p:nvSpPr>
          <p:cNvPr id="171" name="Google Shape;171;p6"/>
          <p:cNvSpPr/>
          <p:nvPr/>
        </p:nvSpPr>
        <p:spPr>
          <a:xfrm rot="-191974">
            <a:off x="-28513" y="1802353"/>
            <a:ext cx="3379010" cy="561559"/>
          </a:xfrm>
          <a:prstGeom prst="rect">
            <a:avLst/>
          </a:prstGeom>
          <a:solidFill>
            <a:srgbClr val="C526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2" name="Google Shape;172;p6"/>
          <p:cNvSpPr txBox="1"/>
          <p:nvPr/>
        </p:nvSpPr>
        <p:spPr>
          <a:xfrm rot="-187842">
            <a:off x="117424" y="1832420"/>
            <a:ext cx="3518241" cy="45945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2000"/>
              <a:buFont typeface="Arial"/>
              <a:buNone/>
            </a:pPr>
            <a:r>
              <a:rPr lang="en-GB" sz="2000">
                <a:solidFill>
                  <a:schemeClr val="lt1"/>
                </a:solidFill>
                <a:latin typeface="Arial"/>
                <a:ea typeface="Arial"/>
                <a:cs typeface="Arial"/>
                <a:sym typeface="Arial"/>
              </a:rPr>
              <a:t>Who are ParalympicsGB? </a:t>
            </a:r>
            <a:endParaRPr/>
          </a:p>
        </p:txBody>
      </p:sp>
      <p:pic>
        <p:nvPicPr>
          <p:cNvPr id="173" name="Google Shape;173;p6" descr="A picture containing person, sport, road, ball&#10;&#10;Description automatically generated"/>
          <p:cNvPicPr preferRelativeResize="0"/>
          <p:nvPr/>
        </p:nvPicPr>
        <p:blipFill rotWithShape="1">
          <a:blip r:embed="rId6">
            <a:alphaModFix/>
          </a:blip>
          <a:srcRect/>
          <a:stretch/>
        </p:blipFill>
        <p:spPr>
          <a:xfrm rot="-434926">
            <a:off x="3040837" y="4971707"/>
            <a:ext cx="3039442" cy="1902919"/>
          </a:xfrm>
          <a:prstGeom prst="rect">
            <a:avLst/>
          </a:prstGeom>
          <a:noFill/>
          <a:ln w="38100" cap="flat" cmpd="sng">
            <a:solidFill>
              <a:schemeClr val="lt1"/>
            </a:solidFill>
            <a:prstDash val="solid"/>
            <a:round/>
            <a:headEnd type="none" w="sm" len="sm"/>
            <a:tailEnd type="none" w="sm" len="sm"/>
          </a:ln>
        </p:spPr>
      </p:pic>
      <p:pic>
        <p:nvPicPr>
          <p:cNvPr id="174" name="Google Shape;174;p6" descr="A person on a court&#10;&#10;Description automatically generated"/>
          <p:cNvPicPr preferRelativeResize="0"/>
          <p:nvPr/>
        </p:nvPicPr>
        <p:blipFill rotWithShape="1">
          <a:blip r:embed="rId7">
            <a:alphaModFix/>
          </a:blip>
          <a:srcRect l="11674" t="10515" r="32082"/>
          <a:stretch/>
        </p:blipFill>
        <p:spPr>
          <a:xfrm rot="587258">
            <a:off x="6352609" y="4755824"/>
            <a:ext cx="2274979" cy="2413070"/>
          </a:xfrm>
          <a:prstGeom prst="rect">
            <a:avLst/>
          </a:prstGeom>
          <a:noFill/>
          <a:ln w="38100" cap="flat" cmpd="sng">
            <a:solidFill>
              <a:schemeClr val="lt1"/>
            </a:solidFill>
            <a:prstDash val="solid"/>
            <a:round/>
            <a:headEnd type="none" w="sm" len="sm"/>
            <a:tailEnd type="none" w="sm" len="sm"/>
          </a:ln>
        </p:spPr>
      </p:pic>
      <p:sp>
        <p:nvSpPr>
          <p:cNvPr id="175" name="Google Shape;175;p6"/>
          <p:cNvSpPr/>
          <p:nvPr/>
        </p:nvSpPr>
        <p:spPr>
          <a:xfrm>
            <a:off x="107502" y="2511155"/>
            <a:ext cx="870863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chemeClr val="lt1"/>
                </a:solidFill>
                <a:latin typeface="Arial"/>
                <a:ea typeface="Arial"/>
                <a:cs typeface="Arial"/>
                <a:sym typeface="Arial"/>
              </a:rPr>
              <a:t>ParalympicsGB is made up of a range of athletes with different </a:t>
            </a:r>
            <a:r>
              <a:rPr lang="en-GB" sz="1600" b="1">
                <a:solidFill>
                  <a:schemeClr val="lt1"/>
                </a:solidFill>
                <a:latin typeface="Arial"/>
                <a:ea typeface="Arial"/>
                <a:cs typeface="Arial"/>
                <a:sym typeface="Arial"/>
              </a:rPr>
              <a:t>physical impairments</a:t>
            </a:r>
            <a:r>
              <a:rPr lang="en-GB" sz="1600">
                <a:solidFill>
                  <a:schemeClr val="lt1"/>
                </a:solidFill>
                <a:latin typeface="Arial"/>
                <a:ea typeface="Arial"/>
                <a:cs typeface="Arial"/>
                <a:sym typeface="Arial"/>
              </a:rPr>
              <a:t>, who compete in a wide range of different sports, in different </a:t>
            </a:r>
            <a:r>
              <a:rPr lang="en-GB" sz="1600" b="1">
                <a:solidFill>
                  <a:schemeClr val="lt1"/>
                </a:solidFill>
                <a:latin typeface="Arial"/>
                <a:ea typeface="Arial"/>
                <a:cs typeface="Arial"/>
                <a:sym typeface="Arial"/>
              </a:rPr>
              <a:t>sports</a:t>
            </a:r>
            <a:r>
              <a:rPr lang="en-GB" sz="1600">
                <a:solidFill>
                  <a:schemeClr val="lt1"/>
                </a:solidFill>
                <a:latin typeface="Arial"/>
                <a:ea typeface="Arial"/>
                <a:cs typeface="Arial"/>
                <a:sym typeface="Arial"/>
              </a:rPr>
              <a:t> </a:t>
            </a:r>
            <a:r>
              <a:rPr lang="en-GB" sz="1600" b="1">
                <a:solidFill>
                  <a:schemeClr val="lt1"/>
                </a:solidFill>
                <a:latin typeface="Arial"/>
                <a:ea typeface="Arial"/>
                <a:cs typeface="Arial"/>
                <a:sym typeface="Arial"/>
              </a:rPr>
              <a:t>classes</a:t>
            </a:r>
            <a:r>
              <a:rPr lang="en-GB" sz="1600">
                <a:solidFill>
                  <a:schemeClr val="lt1"/>
                </a:solidFill>
                <a:latin typeface="Arial"/>
                <a:ea typeface="Arial"/>
                <a:cs typeface="Arial"/>
                <a:sym typeface="Arial"/>
              </a:rPr>
              <a:t>. </a:t>
            </a: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7"/>
          <p:cNvSpPr txBox="1">
            <a:spLocks noGrp="1"/>
          </p:cNvSpPr>
          <p:nvPr>
            <p:ph type="body" idx="4294967295"/>
          </p:nvPr>
        </p:nvSpPr>
        <p:spPr>
          <a:xfrm>
            <a:off x="251520" y="2586326"/>
            <a:ext cx="4491801" cy="4271674"/>
          </a:xfrm>
          <a:prstGeom prst="rect">
            <a:avLst/>
          </a:prstGeom>
          <a:noFill/>
          <a:ln>
            <a:noFill/>
          </a:ln>
        </p:spPr>
        <p:txBody>
          <a:bodyPr spcFirstLastPara="1" wrap="square" lIns="91425" tIns="45700" rIns="91425" bIns="45700" anchor="t" anchorCtr="0">
            <a:normAutofit/>
          </a:bodyPr>
          <a:lstStyle/>
          <a:p>
            <a:pPr marL="361950" lvl="0" indent="-342900" algn="l" rtl="0">
              <a:spcBef>
                <a:spcPts val="0"/>
              </a:spcBef>
              <a:spcAft>
                <a:spcPts val="0"/>
              </a:spcAft>
              <a:buClr>
                <a:schemeClr val="lt1"/>
              </a:buClr>
              <a:buSzPts val="1600"/>
              <a:buChar char="•"/>
            </a:pPr>
            <a:r>
              <a:rPr lang="en-GB" sz="1600">
                <a:solidFill>
                  <a:schemeClr val="lt1"/>
                </a:solidFill>
                <a:latin typeface="Arial"/>
                <a:ea typeface="Arial"/>
                <a:cs typeface="Arial"/>
                <a:sym typeface="Arial"/>
              </a:rPr>
              <a:t>Athletes from ParalympicsGB, like all Paralympians, compete in </a:t>
            </a:r>
            <a:r>
              <a:rPr lang="en-GB" sz="1600" b="1">
                <a:solidFill>
                  <a:schemeClr val="lt1"/>
                </a:solidFill>
                <a:latin typeface="Arial"/>
                <a:ea typeface="Arial"/>
                <a:cs typeface="Arial"/>
                <a:sym typeface="Arial"/>
              </a:rPr>
              <a:t>sport classes</a:t>
            </a:r>
            <a:r>
              <a:rPr lang="en-GB" sz="1600">
                <a:solidFill>
                  <a:schemeClr val="lt1"/>
                </a:solidFill>
                <a:latin typeface="Arial"/>
                <a:ea typeface="Arial"/>
                <a:cs typeface="Arial"/>
                <a:sym typeface="Arial"/>
              </a:rPr>
              <a:t>.</a:t>
            </a:r>
            <a:endParaRPr/>
          </a:p>
          <a:p>
            <a:pPr marL="361950" lvl="0" indent="-342900" algn="l" rtl="0">
              <a:spcBef>
                <a:spcPts val="1520"/>
              </a:spcBef>
              <a:spcAft>
                <a:spcPts val="0"/>
              </a:spcAft>
              <a:buClr>
                <a:schemeClr val="lt1"/>
              </a:buClr>
              <a:buSzPts val="1600"/>
              <a:buChar char="•"/>
            </a:pPr>
            <a:r>
              <a:rPr lang="en-GB" sz="1600">
                <a:solidFill>
                  <a:schemeClr val="lt1"/>
                </a:solidFill>
                <a:latin typeface="Arial"/>
                <a:ea typeface="Arial"/>
                <a:cs typeface="Arial"/>
                <a:sym typeface="Arial"/>
              </a:rPr>
              <a:t>Sports classes are set according to what kind of </a:t>
            </a:r>
            <a:r>
              <a:rPr lang="en-GB" sz="1600" b="1">
                <a:solidFill>
                  <a:schemeClr val="lt1"/>
                </a:solidFill>
                <a:latin typeface="Arial"/>
                <a:ea typeface="Arial"/>
                <a:cs typeface="Arial"/>
                <a:sym typeface="Arial"/>
              </a:rPr>
              <a:t>impairment</a:t>
            </a:r>
            <a:r>
              <a:rPr lang="en-GB" sz="1600">
                <a:solidFill>
                  <a:schemeClr val="lt1"/>
                </a:solidFill>
                <a:latin typeface="Arial"/>
                <a:ea typeface="Arial"/>
                <a:cs typeface="Arial"/>
                <a:sym typeface="Arial"/>
              </a:rPr>
              <a:t> an athlete has (for instance, prosthetic limb user, difficulty walking, short stature, or a visual impairment) and how much the impairment affects performance in their sport.</a:t>
            </a:r>
            <a:endParaRPr/>
          </a:p>
          <a:p>
            <a:pPr marL="361950" lvl="0" indent="-342900" algn="l" rtl="0">
              <a:spcBef>
                <a:spcPts val="1520"/>
              </a:spcBef>
              <a:spcAft>
                <a:spcPts val="0"/>
              </a:spcAft>
              <a:buClr>
                <a:schemeClr val="lt1"/>
              </a:buClr>
              <a:buSzPts val="1600"/>
              <a:buChar char="•"/>
            </a:pPr>
            <a:r>
              <a:rPr lang="en-GB" sz="1600">
                <a:solidFill>
                  <a:schemeClr val="lt1"/>
                </a:solidFill>
                <a:latin typeface="Arial"/>
                <a:ea typeface="Arial"/>
                <a:cs typeface="Arial"/>
                <a:sym typeface="Arial"/>
              </a:rPr>
              <a:t>Dividing Paralympic Sport into sports classes makes sure competition is </a:t>
            </a:r>
            <a:r>
              <a:rPr lang="en-GB" sz="1600" b="1">
                <a:solidFill>
                  <a:schemeClr val="lt1"/>
                </a:solidFill>
                <a:latin typeface="Arial"/>
                <a:ea typeface="Arial"/>
                <a:cs typeface="Arial"/>
                <a:sym typeface="Arial"/>
              </a:rPr>
              <a:t>fair</a:t>
            </a:r>
            <a:r>
              <a:rPr lang="en-GB" sz="1600">
                <a:solidFill>
                  <a:schemeClr val="lt1"/>
                </a:solidFill>
                <a:latin typeface="Arial"/>
                <a:ea typeface="Arial"/>
                <a:cs typeface="Arial"/>
                <a:sym typeface="Arial"/>
              </a:rPr>
              <a:t>. It means athletes whose impairment has a similar effect on sports performance compete against each other, and that the best performing athlete wins on the day.</a:t>
            </a:r>
            <a:endParaRPr/>
          </a:p>
        </p:txBody>
      </p:sp>
      <p:pic>
        <p:nvPicPr>
          <p:cNvPr id="182" name="Google Shape;182;p7" descr="A person riding on the back of a bicycle&#10;&#10;Description automatically generated"/>
          <p:cNvPicPr preferRelativeResize="0"/>
          <p:nvPr/>
        </p:nvPicPr>
        <p:blipFill rotWithShape="1">
          <a:blip r:embed="rId3">
            <a:alphaModFix/>
          </a:blip>
          <a:srcRect l="14882"/>
          <a:stretch/>
        </p:blipFill>
        <p:spPr>
          <a:xfrm rot="-717936">
            <a:off x="4997574" y="2594202"/>
            <a:ext cx="2148080" cy="2259552"/>
          </a:xfrm>
          <a:prstGeom prst="rect">
            <a:avLst/>
          </a:prstGeom>
          <a:noFill/>
          <a:ln w="38100" cap="flat" cmpd="sng">
            <a:solidFill>
              <a:schemeClr val="lt1"/>
            </a:solidFill>
            <a:prstDash val="solid"/>
            <a:round/>
            <a:headEnd type="none" w="sm" len="sm"/>
            <a:tailEnd type="none" w="sm" len="sm"/>
          </a:ln>
        </p:spPr>
      </p:pic>
      <p:pic>
        <p:nvPicPr>
          <p:cNvPr id="183" name="Google Shape;183;p7" descr="A picture containing person, road, outdoor, sport&#10;&#10;Description automatically generated"/>
          <p:cNvPicPr preferRelativeResize="0"/>
          <p:nvPr/>
        </p:nvPicPr>
        <p:blipFill rotWithShape="1">
          <a:blip r:embed="rId4">
            <a:alphaModFix/>
          </a:blip>
          <a:srcRect/>
          <a:stretch/>
        </p:blipFill>
        <p:spPr>
          <a:xfrm rot="690647">
            <a:off x="6599862" y="719821"/>
            <a:ext cx="1995248" cy="2033737"/>
          </a:xfrm>
          <a:prstGeom prst="rect">
            <a:avLst/>
          </a:prstGeom>
          <a:noFill/>
          <a:ln w="38100" cap="flat" cmpd="sng">
            <a:solidFill>
              <a:schemeClr val="lt1"/>
            </a:solidFill>
            <a:prstDash val="solid"/>
            <a:round/>
            <a:headEnd type="none" w="sm" len="sm"/>
            <a:tailEnd type="none" w="sm" len="sm"/>
          </a:ln>
        </p:spPr>
      </p:pic>
      <p:sp>
        <p:nvSpPr>
          <p:cNvPr id="184" name="Google Shape;184;p7"/>
          <p:cNvSpPr/>
          <p:nvPr/>
        </p:nvSpPr>
        <p:spPr>
          <a:xfrm rot="-191974">
            <a:off x="-28286" y="1810491"/>
            <a:ext cx="3087408" cy="561559"/>
          </a:xfrm>
          <a:prstGeom prst="rect">
            <a:avLst/>
          </a:prstGeom>
          <a:solidFill>
            <a:srgbClr val="C526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5" name="Google Shape;185;p7"/>
          <p:cNvSpPr txBox="1"/>
          <p:nvPr/>
        </p:nvSpPr>
        <p:spPr>
          <a:xfrm rot="-187842">
            <a:off x="117424" y="1832420"/>
            <a:ext cx="3518241" cy="45945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2000"/>
              <a:buFont typeface="Arial"/>
              <a:buNone/>
            </a:pPr>
            <a:r>
              <a:rPr lang="en-GB" sz="2000">
                <a:solidFill>
                  <a:schemeClr val="lt1"/>
                </a:solidFill>
                <a:latin typeface="Arial"/>
                <a:ea typeface="Arial"/>
                <a:cs typeface="Arial"/>
                <a:sym typeface="Arial"/>
              </a:rPr>
              <a:t>What are sport classes?</a:t>
            </a:r>
            <a:endParaRPr/>
          </a:p>
        </p:txBody>
      </p:sp>
      <p:pic>
        <p:nvPicPr>
          <p:cNvPr id="186" name="Google Shape;186;p7" descr="A picture containing track and field, person, sport, outdoor&#10;&#10;Description automatically generated"/>
          <p:cNvPicPr preferRelativeResize="0"/>
          <p:nvPr/>
        </p:nvPicPr>
        <p:blipFill rotWithShape="1">
          <a:blip r:embed="rId5">
            <a:alphaModFix/>
          </a:blip>
          <a:srcRect/>
          <a:stretch/>
        </p:blipFill>
        <p:spPr>
          <a:xfrm rot="609304">
            <a:off x="6802104" y="3905733"/>
            <a:ext cx="1719262" cy="2578894"/>
          </a:xfrm>
          <a:prstGeom prst="rect">
            <a:avLst/>
          </a:prstGeom>
          <a:noFill/>
          <a:ln w="38100" cap="flat" cmpd="sng">
            <a:solidFill>
              <a:schemeClr val="lt1"/>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8"/>
          <p:cNvSpPr txBox="1">
            <a:spLocks noGrp="1"/>
          </p:cNvSpPr>
          <p:nvPr>
            <p:ph type="body" idx="4294967295"/>
          </p:nvPr>
        </p:nvSpPr>
        <p:spPr>
          <a:xfrm>
            <a:off x="4711071" y="1526154"/>
            <a:ext cx="3923285" cy="1469376"/>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Clr>
                <a:srgbClr val="003865"/>
              </a:buClr>
              <a:buSzPts val="1600"/>
              <a:buNone/>
            </a:pPr>
            <a:r>
              <a:rPr lang="en-GB" sz="1600">
                <a:solidFill>
                  <a:srgbClr val="003865"/>
                </a:solidFill>
                <a:latin typeface="Arial"/>
                <a:ea typeface="Arial"/>
                <a:cs typeface="Arial"/>
                <a:sym typeface="Arial"/>
              </a:rPr>
              <a:t>The athletes of ParalympicsGB demonstrate the Paralympic Values in their sporting and daily lives. </a:t>
            </a:r>
            <a:endParaRPr/>
          </a:p>
          <a:p>
            <a:pPr marL="0" lvl="0" indent="0" algn="l" rtl="0">
              <a:lnSpc>
                <a:spcPct val="120000"/>
              </a:lnSpc>
              <a:spcBef>
                <a:spcPts val="320"/>
              </a:spcBef>
              <a:spcAft>
                <a:spcPts val="0"/>
              </a:spcAft>
              <a:buClr>
                <a:srgbClr val="003865"/>
              </a:buClr>
              <a:buSzPts val="1600"/>
              <a:buNone/>
            </a:pPr>
            <a:r>
              <a:rPr lang="en-GB" sz="1600" b="1">
                <a:solidFill>
                  <a:srgbClr val="003865"/>
                </a:solidFill>
                <a:latin typeface="Arial"/>
                <a:ea typeface="Arial"/>
                <a:cs typeface="Arial"/>
                <a:sym typeface="Arial"/>
              </a:rPr>
              <a:t>What are the Paralympic Values?</a:t>
            </a:r>
            <a:endParaRPr/>
          </a:p>
          <a:p>
            <a:pPr marL="0" lvl="0" indent="0" algn="l" rtl="0">
              <a:spcBef>
                <a:spcPts val="320"/>
              </a:spcBef>
              <a:spcAft>
                <a:spcPts val="0"/>
              </a:spcAft>
              <a:buClr>
                <a:schemeClr val="dk1"/>
              </a:buClr>
              <a:buSzPts val="1600"/>
              <a:buNone/>
            </a:pPr>
            <a:endParaRPr sz="1600">
              <a:solidFill>
                <a:srgbClr val="003865"/>
              </a:solidFill>
            </a:endParaRPr>
          </a:p>
          <a:p>
            <a:pPr marL="342900" lvl="0" indent="-241300" algn="l" rtl="0">
              <a:spcBef>
                <a:spcPts val="320"/>
              </a:spcBef>
              <a:spcAft>
                <a:spcPts val="0"/>
              </a:spcAft>
              <a:buClr>
                <a:schemeClr val="dk1"/>
              </a:buClr>
              <a:buSzPts val="1600"/>
              <a:buNone/>
            </a:pPr>
            <a:endParaRPr sz="1600">
              <a:solidFill>
                <a:srgbClr val="003865"/>
              </a:solidFill>
            </a:endParaRPr>
          </a:p>
          <a:p>
            <a:pPr marL="342900" lvl="0" indent="-241300" algn="l" rtl="0">
              <a:spcBef>
                <a:spcPts val="320"/>
              </a:spcBef>
              <a:spcAft>
                <a:spcPts val="0"/>
              </a:spcAft>
              <a:buClr>
                <a:schemeClr val="dk1"/>
              </a:buClr>
              <a:buSzPts val="1600"/>
              <a:buNone/>
            </a:pPr>
            <a:endParaRPr sz="1600">
              <a:solidFill>
                <a:srgbClr val="003865"/>
              </a:solidFill>
            </a:endParaRPr>
          </a:p>
          <a:p>
            <a:pPr marL="0" lvl="0" indent="0" algn="l" rtl="0">
              <a:spcBef>
                <a:spcPts val="320"/>
              </a:spcBef>
              <a:spcAft>
                <a:spcPts val="0"/>
              </a:spcAft>
              <a:buClr>
                <a:schemeClr val="dk1"/>
              </a:buClr>
              <a:buSzPts val="1600"/>
              <a:buNone/>
            </a:pPr>
            <a:endParaRPr sz="1600">
              <a:solidFill>
                <a:srgbClr val="003865"/>
              </a:solidFill>
            </a:endParaRPr>
          </a:p>
          <a:p>
            <a:pPr marL="342900" lvl="0" indent="-241300" algn="l" rtl="0">
              <a:spcBef>
                <a:spcPts val="320"/>
              </a:spcBef>
              <a:spcAft>
                <a:spcPts val="0"/>
              </a:spcAft>
              <a:buClr>
                <a:schemeClr val="dk1"/>
              </a:buClr>
              <a:buSzPts val="1600"/>
              <a:buNone/>
            </a:pPr>
            <a:endParaRPr sz="1600">
              <a:solidFill>
                <a:srgbClr val="003865"/>
              </a:solidFill>
            </a:endParaRPr>
          </a:p>
        </p:txBody>
      </p:sp>
      <p:sp>
        <p:nvSpPr>
          <p:cNvPr id="193" name="Google Shape;193;p8"/>
          <p:cNvSpPr/>
          <p:nvPr/>
        </p:nvSpPr>
        <p:spPr>
          <a:xfrm rot="-191974">
            <a:off x="-29415" y="1770091"/>
            <a:ext cx="4535081" cy="561559"/>
          </a:xfrm>
          <a:prstGeom prst="rect">
            <a:avLst/>
          </a:prstGeom>
          <a:solidFill>
            <a:srgbClr val="C526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4" name="Google Shape;194;p8"/>
          <p:cNvSpPr txBox="1"/>
          <p:nvPr/>
        </p:nvSpPr>
        <p:spPr>
          <a:xfrm rot="-187842">
            <a:off x="116780" y="1808860"/>
            <a:ext cx="4381049" cy="45945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2000"/>
              <a:buFont typeface="Arial"/>
              <a:buNone/>
            </a:pPr>
            <a:r>
              <a:rPr lang="en-GB" sz="2000">
                <a:solidFill>
                  <a:schemeClr val="lt1"/>
                </a:solidFill>
                <a:latin typeface="Arial"/>
                <a:ea typeface="Arial"/>
                <a:cs typeface="Arial"/>
                <a:sym typeface="Arial"/>
              </a:rPr>
              <a:t>What do ParalympicsGB represent?</a:t>
            </a:r>
            <a:endParaRPr/>
          </a:p>
        </p:txBody>
      </p:sp>
      <p:sp>
        <p:nvSpPr>
          <p:cNvPr id="195" name="Google Shape;195;p8"/>
          <p:cNvSpPr txBox="1"/>
          <p:nvPr/>
        </p:nvSpPr>
        <p:spPr>
          <a:xfrm rot="583583">
            <a:off x="7602581" y="476656"/>
            <a:ext cx="1450699" cy="755103"/>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lt1"/>
              </a:buClr>
              <a:buSzPts val="1800"/>
              <a:buFont typeface="Arial"/>
              <a:buNone/>
            </a:pPr>
            <a:r>
              <a:rPr lang="en-GB" sz="1800">
                <a:solidFill>
                  <a:schemeClr val="lt1"/>
                </a:solidFill>
                <a:latin typeface="Arial"/>
                <a:ea typeface="Arial"/>
                <a:cs typeface="Arial"/>
                <a:sym typeface="Arial"/>
              </a:rPr>
              <a:t>GET </a:t>
            </a:r>
            <a:endParaRPr/>
          </a:p>
          <a:p>
            <a:pPr marL="0" marR="0" lvl="0" indent="0" algn="ctr" rtl="0">
              <a:spcBef>
                <a:spcPts val="0"/>
              </a:spcBef>
              <a:spcAft>
                <a:spcPts val="0"/>
              </a:spcAft>
              <a:buClr>
                <a:schemeClr val="lt1"/>
              </a:buClr>
              <a:buSzPts val="1800"/>
              <a:buFont typeface="Arial"/>
              <a:buNone/>
            </a:pPr>
            <a:r>
              <a:rPr lang="en-GB" sz="1800">
                <a:solidFill>
                  <a:schemeClr val="lt1"/>
                </a:solidFill>
                <a:latin typeface="Arial"/>
                <a:ea typeface="Arial"/>
                <a:cs typeface="Arial"/>
                <a:sym typeface="Arial"/>
              </a:rPr>
              <a:t>ACTIVE</a:t>
            </a:r>
            <a:endParaRPr sz="1050">
              <a:solidFill>
                <a:schemeClr val="lt1"/>
              </a:solidFill>
              <a:latin typeface="Arial"/>
              <a:ea typeface="Arial"/>
              <a:cs typeface="Arial"/>
              <a:sym typeface="Arial"/>
            </a:endParaRPr>
          </a:p>
        </p:txBody>
      </p:sp>
      <p:grpSp>
        <p:nvGrpSpPr>
          <p:cNvPr id="196" name="Google Shape;196;p8"/>
          <p:cNvGrpSpPr/>
          <p:nvPr/>
        </p:nvGrpSpPr>
        <p:grpSpPr>
          <a:xfrm>
            <a:off x="332851" y="3443663"/>
            <a:ext cx="1990711" cy="1968953"/>
            <a:chOff x="332851" y="3443663"/>
            <a:chExt cx="1990711" cy="1968953"/>
          </a:xfrm>
        </p:grpSpPr>
        <p:pic>
          <p:nvPicPr>
            <p:cNvPr id="197" name="Google Shape;197;p8" descr="A picture containing person, sport, indoor, swimming&#10;&#10;Description automatically generated"/>
            <p:cNvPicPr preferRelativeResize="0"/>
            <p:nvPr/>
          </p:nvPicPr>
          <p:blipFill rotWithShape="1">
            <a:blip r:embed="rId3">
              <a:alphaModFix/>
            </a:blip>
            <a:srcRect r="15672"/>
            <a:stretch/>
          </p:blipFill>
          <p:spPr>
            <a:xfrm>
              <a:off x="332851" y="3443663"/>
              <a:ext cx="1990711" cy="1573796"/>
            </a:xfrm>
            <a:prstGeom prst="rect">
              <a:avLst/>
            </a:prstGeom>
            <a:noFill/>
            <a:ln w="38100" cap="flat" cmpd="sng">
              <a:solidFill>
                <a:srgbClr val="FEB14F"/>
              </a:solidFill>
              <a:prstDash val="solid"/>
              <a:round/>
              <a:headEnd type="none" w="sm" len="sm"/>
              <a:tailEnd type="none" w="sm" len="sm"/>
            </a:ln>
          </p:spPr>
        </p:pic>
        <p:sp>
          <p:nvSpPr>
            <p:cNvPr id="198" name="Google Shape;198;p8"/>
            <p:cNvSpPr/>
            <p:nvPr/>
          </p:nvSpPr>
          <p:spPr>
            <a:xfrm>
              <a:off x="444655" y="4837662"/>
              <a:ext cx="1705957" cy="574954"/>
            </a:xfrm>
            <a:custGeom>
              <a:avLst/>
              <a:gdLst/>
              <a:ahLst/>
              <a:cxnLst/>
              <a:rect l="l" t="t" r="r" b="b"/>
              <a:pathLst>
                <a:path w="1705957" h="574954" extrusionOk="0">
                  <a:moveTo>
                    <a:pt x="31863" y="0"/>
                  </a:moveTo>
                  <a:lnTo>
                    <a:pt x="0" y="455662"/>
                  </a:lnTo>
                  <a:lnTo>
                    <a:pt x="1705957" y="574954"/>
                  </a:lnTo>
                  <a:lnTo>
                    <a:pt x="1705957" y="117064"/>
                  </a:lnTo>
                  <a:lnTo>
                    <a:pt x="31863" y="0"/>
                  </a:lnTo>
                  <a:close/>
                </a:path>
              </a:pathLst>
            </a:custGeom>
            <a:solidFill>
              <a:srgbClr val="FDB14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lt1"/>
                </a:solidFill>
                <a:latin typeface="Calibri"/>
                <a:ea typeface="Calibri"/>
                <a:cs typeface="Calibri"/>
                <a:sym typeface="Calibri"/>
              </a:endParaRPr>
            </a:p>
          </p:txBody>
        </p:sp>
        <p:sp>
          <p:nvSpPr>
            <p:cNvPr id="199" name="Google Shape;199;p8"/>
            <p:cNvSpPr/>
            <p:nvPr/>
          </p:nvSpPr>
          <p:spPr>
            <a:xfrm rot="218215">
              <a:off x="900460" y="4961099"/>
              <a:ext cx="874887"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a:solidFill>
                    <a:srgbClr val="003865"/>
                  </a:solidFill>
                </a:rPr>
                <a:t>C</a:t>
              </a:r>
              <a:r>
                <a:rPr lang="en-GB" sz="1400">
                  <a:solidFill>
                    <a:srgbClr val="003865"/>
                  </a:solidFill>
                  <a:latin typeface="Arial"/>
                  <a:ea typeface="Arial"/>
                  <a:cs typeface="Arial"/>
                  <a:sym typeface="Arial"/>
                </a:rPr>
                <a:t>ourage</a:t>
              </a:r>
              <a:endParaRPr sz="1400">
                <a:solidFill>
                  <a:srgbClr val="003865"/>
                </a:solidFill>
                <a:latin typeface="Calibri"/>
                <a:ea typeface="Calibri"/>
                <a:cs typeface="Calibri"/>
                <a:sym typeface="Calibri"/>
              </a:endParaRPr>
            </a:p>
          </p:txBody>
        </p:sp>
      </p:grpSp>
      <p:grpSp>
        <p:nvGrpSpPr>
          <p:cNvPr id="200" name="Google Shape;200;p8"/>
          <p:cNvGrpSpPr/>
          <p:nvPr/>
        </p:nvGrpSpPr>
        <p:grpSpPr>
          <a:xfrm>
            <a:off x="2479439" y="4381533"/>
            <a:ext cx="1966029" cy="2035132"/>
            <a:chOff x="2479439" y="4381533"/>
            <a:chExt cx="1966029" cy="2035132"/>
          </a:xfrm>
        </p:grpSpPr>
        <p:pic>
          <p:nvPicPr>
            <p:cNvPr id="201" name="Google Shape;201;p8" descr="A female tennis player in action on the court&#10;&#10;Description automatically generated"/>
            <p:cNvPicPr preferRelativeResize="0"/>
            <p:nvPr/>
          </p:nvPicPr>
          <p:blipFill rotWithShape="1">
            <a:blip r:embed="rId4">
              <a:alphaModFix/>
            </a:blip>
            <a:srcRect l="15219" t="4663" r="14811"/>
            <a:stretch/>
          </p:blipFill>
          <p:spPr>
            <a:xfrm>
              <a:off x="2479439" y="4381533"/>
              <a:ext cx="1966029" cy="1573796"/>
            </a:xfrm>
            <a:prstGeom prst="rect">
              <a:avLst/>
            </a:prstGeom>
            <a:noFill/>
            <a:ln w="38100" cap="flat" cmpd="sng">
              <a:solidFill>
                <a:srgbClr val="0081CA"/>
              </a:solidFill>
              <a:prstDash val="solid"/>
              <a:round/>
              <a:headEnd type="none" w="sm" len="sm"/>
              <a:tailEnd type="none" w="sm" len="sm"/>
            </a:ln>
          </p:spPr>
        </p:pic>
        <p:sp>
          <p:nvSpPr>
            <p:cNvPr id="202" name="Google Shape;202;p8"/>
            <p:cNvSpPr/>
            <p:nvPr/>
          </p:nvSpPr>
          <p:spPr>
            <a:xfrm rot="-218215">
              <a:off x="2610909" y="5788182"/>
              <a:ext cx="1705957" cy="574954"/>
            </a:xfrm>
            <a:custGeom>
              <a:avLst/>
              <a:gdLst/>
              <a:ahLst/>
              <a:cxnLst/>
              <a:rect l="l" t="t" r="r" b="b"/>
              <a:pathLst>
                <a:path w="1705957" h="574954" extrusionOk="0">
                  <a:moveTo>
                    <a:pt x="31863" y="0"/>
                  </a:moveTo>
                  <a:lnTo>
                    <a:pt x="0" y="455662"/>
                  </a:lnTo>
                  <a:lnTo>
                    <a:pt x="1705957" y="574954"/>
                  </a:lnTo>
                  <a:lnTo>
                    <a:pt x="1705957" y="117064"/>
                  </a:lnTo>
                  <a:lnTo>
                    <a:pt x="31863" y="0"/>
                  </a:lnTo>
                  <a:close/>
                </a:path>
              </a:pathLst>
            </a:custGeom>
            <a:solidFill>
              <a:srgbClr val="0081C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lt1"/>
                </a:solidFill>
                <a:latin typeface="Calibri"/>
                <a:ea typeface="Calibri"/>
                <a:cs typeface="Calibri"/>
                <a:sym typeface="Calibri"/>
              </a:endParaRPr>
            </a:p>
          </p:txBody>
        </p:sp>
        <p:sp>
          <p:nvSpPr>
            <p:cNvPr id="203" name="Google Shape;203;p8"/>
            <p:cNvSpPr/>
            <p:nvPr/>
          </p:nvSpPr>
          <p:spPr>
            <a:xfrm>
              <a:off x="2731050" y="5911375"/>
              <a:ext cx="14172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a:solidFill>
                    <a:schemeClr val="lt1"/>
                  </a:solidFill>
                </a:rPr>
                <a:t>D</a:t>
              </a:r>
              <a:r>
                <a:rPr lang="en-GB" sz="1400">
                  <a:solidFill>
                    <a:schemeClr val="lt1"/>
                  </a:solidFill>
                  <a:latin typeface="Arial"/>
                  <a:ea typeface="Arial"/>
                  <a:cs typeface="Arial"/>
                  <a:sym typeface="Arial"/>
                </a:rPr>
                <a:t>etermination</a:t>
              </a:r>
              <a:endParaRPr sz="1400">
                <a:solidFill>
                  <a:schemeClr val="lt1"/>
                </a:solidFill>
                <a:latin typeface="Calibri"/>
                <a:ea typeface="Calibri"/>
                <a:cs typeface="Calibri"/>
                <a:sym typeface="Calibri"/>
              </a:endParaRPr>
            </a:p>
          </p:txBody>
        </p:sp>
      </p:grpSp>
      <p:grpSp>
        <p:nvGrpSpPr>
          <p:cNvPr id="204" name="Google Shape;204;p8"/>
          <p:cNvGrpSpPr/>
          <p:nvPr/>
        </p:nvGrpSpPr>
        <p:grpSpPr>
          <a:xfrm>
            <a:off x="4618418" y="3429000"/>
            <a:ext cx="1966030" cy="2069476"/>
            <a:chOff x="4618418" y="3429000"/>
            <a:chExt cx="1966030" cy="2069476"/>
          </a:xfrm>
        </p:grpSpPr>
        <p:pic>
          <p:nvPicPr>
            <p:cNvPr id="205" name="Google Shape;205;p8" descr="A picture containing person, indoor&#10;&#10;Description automatically generated"/>
            <p:cNvPicPr preferRelativeResize="0"/>
            <p:nvPr/>
          </p:nvPicPr>
          <p:blipFill rotWithShape="1">
            <a:blip r:embed="rId5">
              <a:alphaModFix/>
            </a:blip>
            <a:srcRect r="14344" b="10880"/>
            <a:stretch/>
          </p:blipFill>
          <p:spPr>
            <a:xfrm>
              <a:off x="4618418" y="3429000"/>
              <a:ext cx="1966030" cy="1550139"/>
            </a:xfrm>
            <a:prstGeom prst="rect">
              <a:avLst/>
            </a:prstGeom>
            <a:noFill/>
            <a:ln w="38100" cap="flat" cmpd="sng">
              <a:solidFill>
                <a:srgbClr val="77932C"/>
              </a:solidFill>
              <a:prstDash val="solid"/>
              <a:round/>
              <a:headEnd type="none" w="sm" len="sm"/>
              <a:tailEnd type="none" w="sm" len="sm"/>
            </a:ln>
          </p:spPr>
        </p:pic>
        <p:sp>
          <p:nvSpPr>
            <p:cNvPr id="206" name="Google Shape;206;p8"/>
            <p:cNvSpPr/>
            <p:nvPr/>
          </p:nvSpPr>
          <p:spPr>
            <a:xfrm rot="387480" flipH="1">
              <a:off x="4760653" y="4829408"/>
              <a:ext cx="1705957" cy="574954"/>
            </a:xfrm>
            <a:custGeom>
              <a:avLst/>
              <a:gdLst/>
              <a:ahLst/>
              <a:cxnLst/>
              <a:rect l="l" t="t" r="r" b="b"/>
              <a:pathLst>
                <a:path w="1705957" h="574954" extrusionOk="0">
                  <a:moveTo>
                    <a:pt x="31863" y="0"/>
                  </a:moveTo>
                  <a:lnTo>
                    <a:pt x="0" y="455662"/>
                  </a:lnTo>
                  <a:lnTo>
                    <a:pt x="1705957" y="574954"/>
                  </a:lnTo>
                  <a:lnTo>
                    <a:pt x="1705957" y="117064"/>
                  </a:lnTo>
                  <a:lnTo>
                    <a:pt x="31863" y="0"/>
                  </a:lnTo>
                  <a:close/>
                </a:path>
              </a:pathLst>
            </a:custGeom>
            <a:solidFill>
              <a:srgbClr val="7793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lt1"/>
                </a:solidFill>
                <a:latin typeface="Calibri"/>
                <a:ea typeface="Calibri"/>
                <a:cs typeface="Calibri"/>
                <a:sym typeface="Calibri"/>
              </a:endParaRPr>
            </a:p>
          </p:txBody>
        </p:sp>
        <p:sp>
          <p:nvSpPr>
            <p:cNvPr id="207" name="Google Shape;207;p8"/>
            <p:cNvSpPr txBox="1"/>
            <p:nvPr/>
          </p:nvSpPr>
          <p:spPr>
            <a:xfrm rot="169723">
              <a:off x="4765492" y="4962997"/>
              <a:ext cx="1713033"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a:solidFill>
                    <a:schemeClr val="lt1"/>
                  </a:solidFill>
                </a:rPr>
                <a:t>E</a:t>
              </a:r>
              <a:r>
                <a:rPr lang="en-GB" sz="1400">
                  <a:solidFill>
                    <a:schemeClr val="lt1"/>
                  </a:solidFill>
                  <a:latin typeface="Arial"/>
                  <a:ea typeface="Arial"/>
                  <a:cs typeface="Arial"/>
                  <a:sym typeface="Arial"/>
                </a:rPr>
                <a:t>quality</a:t>
              </a:r>
              <a:endParaRPr/>
            </a:p>
          </p:txBody>
        </p:sp>
      </p:grpSp>
      <p:grpSp>
        <p:nvGrpSpPr>
          <p:cNvPr id="208" name="Google Shape;208;p8"/>
          <p:cNvGrpSpPr/>
          <p:nvPr/>
        </p:nvGrpSpPr>
        <p:grpSpPr>
          <a:xfrm>
            <a:off x="6757398" y="4339065"/>
            <a:ext cx="1941947" cy="1959770"/>
            <a:chOff x="6757398" y="4339065"/>
            <a:chExt cx="1941947" cy="1959770"/>
          </a:xfrm>
        </p:grpSpPr>
        <p:pic>
          <p:nvPicPr>
            <p:cNvPr id="209" name="Google Shape;209;p8" descr="A person wearing a costume&#10;&#10;Description automatically generated"/>
            <p:cNvPicPr preferRelativeResize="0"/>
            <p:nvPr/>
          </p:nvPicPr>
          <p:blipFill rotWithShape="1">
            <a:blip r:embed="rId6">
              <a:alphaModFix/>
            </a:blip>
            <a:srcRect l="8102" r="12287" b="4645"/>
            <a:stretch/>
          </p:blipFill>
          <p:spPr>
            <a:xfrm>
              <a:off x="6757398" y="4339065"/>
              <a:ext cx="1941947" cy="1549808"/>
            </a:xfrm>
            <a:prstGeom prst="rect">
              <a:avLst/>
            </a:prstGeom>
            <a:noFill/>
            <a:ln w="38100" cap="flat" cmpd="sng">
              <a:solidFill>
                <a:srgbClr val="C6262C"/>
              </a:solidFill>
              <a:prstDash val="solid"/>
              <a:round/>
              <a:headEnd type="none" w="sm" len="sm"/>
              <a:tailEnd type="none" w="sm" len="sm"/>
            </a:ln>
          </p:spPr>
        </p:pic>
        <p:sp>
          <p:nvSpPr>
            <p:cNvPr id="210" name="Google Shape;210;p8"/>
            <p:cNvSpPr/>
            <p:nvPr/>
          </p:nvSpPr>
          <p:spPr>
            <a:xfrm flipH="1">
              <a:off x="6908461" y="5723881"/>
              <a:ext cx="1705957" cy="574954"/>
            </a:xfrm>
            <a:custGeom>
              <a:avLst/>
              <a:gdLst/>
              <a:ahLst/>
              <a:cxnLst/>
              <a:rect l="l" t="t" r="r" b="b"/>
              <a:pathLst>
                <a:path w="1705957" h="574954" extrusionOk="0">
                  <a:moveTo>
                    <a:pt x="31863" y="0"/>
                  </a:moveTo>
                  <a:lnTo>
                    <a:pt x="0" y="455662"/>
                  </a:lnTo>
                  <a:lnTo>
                    <a:pt x="1705957" y="574954"/>
                  </a:lnTo>
                  <a:lnTo>
                    <a:pt x="1705957" y="117064"/>
                  </a:lnTo>
                  <a:lnTo>
                    <a:pt x="31863" y="0"/>
                  </a:lnTo>
                  <a:close/>
                </a:path>
              </a:pathLst>
            </a:custGeom>
            <a:solidFill>
              <a:srgbClr val="C626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lt1"/>
                </a:solidFill>
                <a:latin typeface="Calibri"/>
                <a:ea typeface="Calibri"/>
                <a:cs typeface="Calibri"/>
                <a:sym typeface="Calibri"/>
              </a:endParaRPr>
            </a:p>
          </p:txBody>
        </p:sp>
        <p:sp>
          <p:nvSpPr>
            <p:cNvPr id="211" name="Google Shape;211;p8"/>
            <p:cNvSpPr txBox="1"/>
            <p:nvPr/>
          </p:nvSpPr>
          <p:spPr>
            <a:xfrm rot="-217757">
              <a:off x="6913300" y="5857470"/>
              <a:ext cx="1713033"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a:solidFill>
                    <a:schemeClr val="lt1"/>
                  </a:solidFill>
                </a:rPr>
                <a:t>I</a:t>
              </a:r>
              <a:r>
                <a:rPr lang="en-GB" sz="1400">
                  <a:solidFill>
                    <a:schemeClr val="lt1"/>
                  </a:solidFill>
                  <a:latin typeface="Arial"/>
                  <a:ea typeface="Arial"/>
                  <a:cs typeface="Arial"/>
                  <a:sym typeface="Arial"/>
                </a:rPr>
                <a:t>nspiration</a:t>
              </a:r>
              <a:endParaRPr/>
            </a:p>
          </p:txBody>
        </p:sp>
      </p:grpSp>
      <p:sp>
        <p:nvSpPr>
          <p:cNvPr id="212" name="Google Shape;212;p8"/>
          <p:cNvSpPr/>
          <p:nvPr/>
        </p:nvSpPr>
        <p:spPr>
          <a:xfrm>
            <a:off x="221555" y="6395884"/>
            <a:ext cx="8447825" cy="360612"/>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GB" sz="1600">
                <a:solidFill>
                  <a:srgbClr val="003865"/>
                </a:solidFill>
                <a:latin typeface="Arial"/>
                <a:ea typeface="Arial"/>
                <a:cs typeface="Arial"/>
                <a:sym typeface="Arial"/>
              </a:rPr>
              <a:t>Which Value do you think is the most important for </a:t>
            </a:r>
            <a:r>
              <a:rPr lang="en-GB" sz="1600" b="1">
                <a:solidFill>
                  <a:srgbClr val="003865"/>
                </a:solidFill>
                <a:latin typeface="Arial"/>
                <a:ea typeface="Arial"/>
                <a:cs typeface="Arial"/>
                <a:sym typeface="Arial"/>
              </a:rPr>
              <a:t>you</a:t>
            </a:r>
            <a:r>
              <a:rPr lang="en-GB" sz="1600">
                <a:solidFill>
                  <a:srgbClr val="003865"/>
                </a:solidFill>
                <a:latin typeface="Arial"/>
                <a:ea typeface="Arial"/>
                <a:cs typeface="Arial"/>
                <a:sym typeface="Arial"/>
              </a:rPr>
              <a:t>? How about for a </a:t>
            </a:r>
            <a:r>
              <a:rPr lang="en-GB" sz="1600" b="1">
                <a:solidFill>
                  <a:srgbClr val="003865"/>
                </a:solidFill>
                <a:latin typeface="Arial"/>
                <a:ea typeface="Arial"/>
                <a:cs typeface="Arial"/>
                <a:sym typeface="Arial"/>
              </a:rPr>
              <a:t>Paralympian</a:t>
            </a:r>
            <a:r>
              <a:rPr lang="en-GB" sz="1600">
                <a:solidFill>
                  <a:srgbClr val="003865"/>
                </a:solidFill>
                <a:latin typeface="Arial"/>
                <a:ea typeface="Arial"/>
                <a:cs typeface="Arial"/>
                <a:sym typeface="Arial"/>
              </a:rPr>
              <a:t>? </a:t>
            </a:r>
            <a:endParaRPr/>
          </a:p>
        </p:txBody>
      </p:sp>
      <p:sp>
        <p:nvSpPr>
          <p:cNvPr id="213" name="Google Shape;213;p8"/>
          <p:cNvSpPr/>
          <p:nvPr/>
        </p:nvSpPr>
        <p:spPr>
          <a:xfrm>
            <a:off x="1736934" y="2525629"/>
            <a:ext cx="2693366" cy="338554"/>
          </a:xfrm>
          <a:prstGeom prst="rect">
            <a:avLst/>
          </a:prstGeom>
          <a:solidFill>
            <a:srgbClr val="C6262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chemeClr val="lt1"/>
                </a:solidFill>
                <a:latin typeface="Arial"/>
                <a:ea typeface="Arial"/>
                <a:cs typeface="Arial"/>
                <a:sym typeface="Arial"/>
              </a:rPr>
              <a:t>Click to reveal the answer!</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9" descr="Image result for ripple"/>
          <p:cNvPicPr preferRelativeResize="0"/>
          <p:nvPr/>
        </p:nvPicPr>
        <p:blipFill rotWithShape="1">
          <a:blip r:embed="rId3">
            <a:alphaModFix/>
          </a:blip>
          <a:srcRect l="2768" t="6332" b="1016"/>
          <a:stretch/>
        </p:blipFill>
        <p:spPr>
          <a:xfrm>
            <a:off x="2524934" y="4157698"/>
            <a:ext cx="1908438" cy="1179797"/>
          </a:xfrm>
          <a:prstGeom prst="rect">
            <a:avLst/>
          </a:prstGeom>
          <a:noFill/>
          <a:ln w="38100" cap="flat" cmpd="sng">
            <a:solidFill>
              <a:srgbClr val="003865"/>
            </a:solidFill>
            <a:prstDash val="solid"/>
            <a:round/>
            <a:headEnd type="none" w="sm" len="sm"/>
            <a:tailEnd type="none" w="sm" len="sm"/>
          </a:ln>
        </p:spPr>
      </p:pic>
      <p:sp>
        <p:nvSpPr>
          <p:cNvPr id="220" name="Google Shape;220;p9"/>
          <p:cNvSpPr txBox="1"/>
          <p:nvPr/>
        </p:nvSpPr>
        <p:spPr>
          <a:xfrm>
            <a:off x="5759221" y="1521336"/>
            <a:ext cx="2850759"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003865"/>
                </a:solidFill>
                <a:latin typeface="Arial"/>
                <a:ea typeface="Arial"/>
                <a:cs typeface="Arial"/>
                <a:sym typeface="Arial"/>
              </a:rPr>
              <a:t>What Paralympic Value could these pictures represent? Think and choose a Value for each. </a:t>
            </a:r>
            <a:endParaRPr/>
          </a:p>
        </p:txBody>
      </p:sp>
      <p:pic>
        <p:nvPicPr>
          <p:cNvPr id="221" name="Google Shape;221;p9" descr="A close up of a purple flower&#10;&#10;Description generated with very high confidence"/>
          <p:cNvPicPr preferRelativeResize="0"/>
          <p:nvPr/>
        </p:nvPicPr>
        <p:blipFill rotWithShape="1">
          <a:blip r:embed="rId4">
            <a:alphaModFix/>
          </a:blip>
          <a:srcRect l="-1" t="1159" r="1" b="9761"/>
          <a:stretch/>
        </p:blipFill>
        <p:spPr>
          <a:xfrm>
            <a:off x="4572000" y="4157699"/>
            <a:ext cx="1938242" cy="1179796"/>
          </a:xfrm>
          <a:prstGeom prst="rect">
            <a:avLst/>
          </a:prstGeom>
          <a:noFill/>
          <a:ln w="38100" cap="flat" cmpd="sng">
            <a:solidFill>
              <a:srgbClr val="003865"/>
            </a:solidFill>
            <a:prstDash val="solid"/>
            <a:round/>
            <a:headEnd type="none" w="sm" len="sm"/>
            <a:tailEnd type="none" w="sm" len="sm"/>
          </a:ln>
        </p:spPr>
      </p:pic>
      <p:pic>
        <p:nvPicPr>
          <p:cNvPr id="222" name="Google Shape;222;p9" descr="A picture containing pipefish, fish, animal, sky&#10;&#10;Description automatically generated"/>
          <p:cNvPicPr preferRelativeResize="0"/>
          <p:nvPr/>
        </p:nvPicPr>
        <p:blipFill rotWithShape="1">
          <a:blip r:embed="rId5">
            <a:alphaModFix/>
          </a:blip>
          <a:srcRect l="6147" t="10527" b="13804"/>
          <a:stretch/>
        </p:blipFill>
        <p:spPr>
          <a:xfrm>
            <a:off x="6701542" y="2808863"/>
            <a:ext cx="1908438" cy="1154009"/>
          </a:xfrm>
          <a:prstGeom prst="rect">
            <a:avLst/>
          </a:prstGeom>
          <a:noFill/>
          <a:ln w="38100" cap="flat" cmpd="sng">
            <a:solidFill>
              <a:srgbClr val="003865"/>
            </a:solidFill>
            <a:prstDash val="solid"/>
            <a:round/>
            <a:headEnd type="none" w="sm" len="sm"/>
            <a:tailEnd type="none" w="sm" len="sm"/>
          </a:ln>
        </p:spPr>
      </p:pic>
      <p:pic>
        <p:nvPicPr>
          <p:cNvPr id="223" name="Google Shape;223;p9" descr="A lion looking at the camera&#10;&#10;Description generated with very high confidence"/>
          <p:cNvPicPr preferRelativeResize="0"/>
          <p:nvPr/>
        </p:nvPicPr>
        <p:blipFill rotWithShape="1">
          <a:blip r:embed="rId6">
            <a:alphaModFix/>
          </a:blip>
          <a:srcRect l="6613" r="1" b="13126"/>
          <a:stretch/>
        </p:blipFill>
        <p:spPr>
          <a:xfrm>
            <a:off x="455563" y="2803495"/>
            <a:ext cx="1860739" cy="1154009"/>
          </a:xfrm>
          <a:prstGeom prst="rect">
            <a:avLst/>
          </a:prstGeom>
          <a:noFill/>
          <a:ln w="38100" cap="flat" cmpd="sng">
            <a:solidFill>
              <a:srgbClr val="003865"/>
            </a:solidFill>
            <a:prstDash val="solid"/>
            <a:round/>
            <a:headEnd type="none" w="sm" len="sm"/>
            <a:tailEnd type="none" w="sm" len="sm"/>
          </a:ln>
        </p:spPr>
      </p:pic>
      <p:pic>
        <p:nvPicPr>
          <p:cNvPr id="224" name="Google Shape;224;p9" descr="A picture containing wall, indoor, metalware&#10;&#10;Description automatically generated"/>
          <p:cNvPicPr preferRelativeResize="0"/>
          <p:nvPr/>
        </p:nvPicPr>
        <p:blipFill rotWithShape="1">
          <a:blip r:embed="rId7">
            <a:alphaModFix/>
          </a:blip>
          <a:srcRect l="12154" b="5566"/>
          <a:stretch/>
        </p:blipFill>
        <p:spPr>
          <a:xfrm>
            <a:off x="426599" y="4196426"/>
            <a:ext cx="1908438" cy="1154009"/>
          </a:xfrm>
          <a:prstGeom prst="rect">
            <a:avLst/>
          </a:prstGeom>
          <a:noFill/>
          <a:ln w="38100" cap="flat" cmpd="sng">
            <a:solidFill>
              <a:srgbClr val="003865"/>
            </a:solidFill>
            <a:prstDash val="solid"/>
            <a:round/>
            <a:headEnd type="none" w="sm" len="sm"/>
            <a:tailEnd type="none" w="sm" len="sm"/>
          </a:ln>
        </p:spPr>
      </p:pic>
      <p:pic>
        <p:nvPicPr>
          <p:cNvPr id="225" name="Google Shape;225;p9" descr="A rocky mountain&#10;&#10;Description automatically generated"/>
          <p:cNvPicPr preferRelativeResize="0"/>
          <p:nvPr/>
        </p:nvPicPr>
        <p:blipFill rotWithShape="1">
          <a:blip r:embed="rId8">
            <a:alphaModFix/>
          </a:blip>
          <a:srcRect l="8354" t="8710" r="3344" b="10882"/>
          <a:stretch/>
        </p:blipFill>
        <p:spPr>
          <a:xfrm>
            <a:off x="4601803" y="2808863"/>
            <a:ext cx="1908438" cy="1154009"/>
          </a:xfrm>
          <a:prstGeom prst="rect">
            <a:avLst/>
          </a:prstGeom>
          <a:noFill/>
          <a:ln w="38100" cap="flat" cmpd="sng">
            <a:solidFill>
              <a:srgbClr val="003865"/>
            </a:solidFill>
            <a:prstDash val="solid"/>
            <a:round/>
            <a:headEnd type="none" w="sm" len="sm"/>
            <a:tailEnd type="none" w="sm" len="sm"/>
          </a:ln>
        </p:spPr>
      </p:pic>
      <p:pic>
        <p:nvPicPr>
          <p:cNvPr id="226" name="Google Shape;226;p9" descr="A picture containing clothing&#10;&#10;Description automatically generated"/>
          <p:cNvPicPr preferRelativeResize="0"/>
          <p:nvPr/>
        </p:nvPicPr>
        <p:blipFill rotWithShape="1">
          <a:blip r:embed="rId9">
            <a:alphaModFix/>
          </a:blip>
          <a:srcRect/>
          <a:stretch/>
        </p:blipFill>
        <p:spPr>
          <a:xfrm>
            <a:off x="2539005" y="2803495"/>
            <a:ext cx="1908438" cy="1154009"/>
          </a:xfrm>
          <a:prstGeom prst="rect">
            <a:avLst/>
          </a:prstGeom>
          <a:noFill/>
          <a:ln w="38100" cap="flat" cmpd="sng">
            <a:solidFill>
              <a:srgbClr val="003865"/>
            </a:solidFill>
            <a:prstDash val="solid"/>
            <a:round/>
            <a:headEnd type="none" w="sm" len="sm"/>
            <a:tailEnd type="none" w="sm" len="sm"/>
          </a:ln>
        </p:spPr>
      </p:pic>
      <p:pic>
        <p:nvPicPr>
          <p:cNvPr id="227" name="Google Shape;227;p9"/>
          <p:cNvPicPr preferRelativeResize="0"/>
          <p:nvPr/>
        </p:nvPicPr>
        <p:blipFill rotWithShape="1">
          <a:blip r:embed="rId10">
            <a:alphaModFix/>
          </a:blip>
          <a:srcRect l="342" r="2930"/>
          <a:stretch/>
        </p:blipFill>
        <p:spPr>
          <a:xfrm>
            <a:off x="6701542" y="4157698"/>
            <a:ext cx="1908438" cy="1154009"/>
          </a:xfrm>
          <a:prstGeom prst="rect">
            <a:avLst/>
          </a:prstGeom>
          <a:noFill/>
          <a:ln w="38100" cap="flat" cmpd="sng">
            <a:solidFill>
              <a:srgbClr val="003865"/>
            </a:solidFill>
            <a:prstDash val="solid"/>
            <a:round/>
            <a:headEnd type="none" w="sm" len="sm"/>
            <a:tailEnd type="none" w="sm" len="sm"/>
          </a:ln>
        </p:spPr>
      </p:pic>
      <p:sp>
        <p:nvSpPr>
          <p:cNvPr id="228" name="Google Shape;228;p9"/>
          <p:cNvSpPr/>
          <p:nvPr/>
        </p:nvSpPr>
        <p:spPr>
          <a:xfrm rot="-191974">
            <a:off x="2693" y="1753508"/>
            <a:ext cx="5511700" cy="561559"/>
          </a:xfrm>
          <a:prstGeom prst="rect">
            <a:avLst/>
          </a:prstGeom>
          <a:solidFill>
            <a:srgbClr val="C526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9" name="Google Shape;229;p9"/>
          <p:cNvSpPr txBox="1"/>
          <p:nvPr/>
        </p:nvSpPr>
        <p:spPr>
          <a:xfrm rot="-187842">
            <a:off x="136454" y="1894492"/>
            <a:ext cx="6569686" cy="45945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2000"/>
              <a:buFont typeface="Arial"/>
              <a:buNone/>
            </a:pPr>
            <a:r>
              <a:rPr lang="en-GB" sz="2000">
                <a:solidFill>
                  <a:schemeClr val="lt1"/>
                </a:solidFill>
                <a:latin typeface="Arial"/>
                <a:ea typeface="Arial"/>
                <a:cs typeface="Arial"/>
                <a:sym typeface="Arial"/>
              </a:rPr>
              <a:t>What could represent the Paralympic Values?</a:t>
            </a:r>
            <a:br>
              <a:rPr lang="en-GB" sz="2000">
                <a:solidFill>
                  <a:schemeClr val="lt1"/>
                </a:solidFill>
                <a:latin typeface="Arial"/>
                <a:ea typeface="Arial"/>
                <a:cs typeface="Arial"/>
                <a:sym typeface="Arial"/>
              </a:rPr>
            </a:br>
            <a:endParaRPr sz="2000">
              <a:solidFill>
                <a:schemeClr val="lt1"/>
              </a:solidFill>
              <a:latin typeface="Arial"/>
              <a:ea typeface="Arial"/>
              <a:cs typeface="Arial"/>
              <a:sym typeface="Arial"/>
            </a:endParaRPr>
          </a:p>
        </p:txBody>
      </p:sp>
      <p:sp>
        <p:nvSpPr>
          <p:cNvPr id="230" name="Google Shape;230;p9"/>
          <p:cNvSpPr/>
          <p:nvPr/>
        </p:nvSpPr>
        <p:spPr>
          <a:xfrm>
            <a:off x="482472" y="5548545"/>
            <a:ext cx="1705957" cy="574954"/>
          </a:xfrm>
          <a:custGeom>
            <a:avLst/>
            <a:gdLst/>
            <a:ahLst/>
            <a:cxnLst/>
            <a:rect l="l" t="t" r="r" b="b"/>
            <a:pathLst>
              <a:path w="1705957" h="574954" extrusionOk="0">
                <a:moveTo>
                  <a:pt x="31863" y="0"/>
                </a:moveTo>
                <a:lnTo>
                  <a:pt x="0" y="455662"/>
                </a:lnTo>
                <a:lnTo>
                  <a:pt x="1705957" y="574954"/>
                </a:lnTo>
                <a:lnTo>
                  <a:pt x="1705957" y="117064"/>
                </a:lnTo>
                <a:lnTo>
                  <a:pt x="31863" y="0"/>
                </a:lnTo>
                <a:close/>
              </a:path>
            </a:pathLst>
          </a:custGeom>
          <a:solidFill>
            <a:srgbClr val="FDB14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lt1"/>
              </a:solidFill>
              <a:latin typeface="Calibri"/>
              <a:ea typeface="Calibri"/>
              <a:cs typeface="Calibri"/>
              <a:sym typeface="Calibri"/>
            </a:endParaRPr>
          </a:p>
        </p:txBody>
      </p:sp>
      <p:sp>
        <p:nvSpPr>
          <p:cNvPr id="231" name="Google Shape;231;p9"/>
          <p:cNvSpPr/>
          <p:nvPr/>
        </p:nvSpPr>
        <p:spPr>
          <a:xfrm rot="280671">
            <a:off x="832748" y="5635741"/>
            <a:ext cx="100540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lt1"/>
                </a:solidFill>
                <a:latin typeface="Arial"/>
                <a:ea typeface="Arial"/>
                <a:cs typeface="Arial"/>
                <a:sym typeface="Arial"/>
              </a:rPr>
              <a:t>Equality</a:t>
            </a:r>
            <a:endParaRPr sz="1800">
              <a:solidFill>
                <a:schemeClr val="lt1"/>
              </a:solidFill>
              <a:latin typeface="Arial"/>
              <a:ea typeface="Arial"/>
              <a:cs typeface="Arial"/>
              <a:sym typeface="Arial"/>
            </a:endParaRPr>
          </a:p>
        </p:txBody>
      </p:sp>
      <p:sp>
        <p:nvSpPr>
          <p:cNvPr id="232" name="Google Shape;232;p9"/>
          <p:cNvSpPr/>
          <p:nvPr/>
        </p:nvSpPr>
        <p:spPr>
          <a:xfrm rot="-403488">
            <a:off x="2566800" y="5582711"/>
            <a:ext cx="1705957" cy="574954"/>
          </a:xfrm>
          <a:custGeom>
            <a:avLst/>
            <a:gdLst/>
            <a:ahLst/>
            <a:cxnLst/>
            <a:rect l="l" t="t" r="r" b="b"/>
            <a:pathLst>
              <a:path w="1705957" h="574954" extrusionOk="0">
                <a:moveTo>
                  <a:pt x="31863" y="0"/>
                </a:moveTo>
                <a:lnTo>
                  <a:pt x="0" y="455662"/>
                </a:lnTo>
                <a:lnTo>
                  <a:pt x="1705957" y="574954"/>
                </a:lnTo>
                <a:lnTo>
                  <a:pt x="1705957" y="117064"/>
                </a:lnTo>
                <a:lnTo>
                  <a:pt x="31863" y="0"/>
                </a:lnTo>
                <a:close/>
              </a:path>
            </a:pathLst>
          </a:custGeom>
          <a:solidFill>
            <a:srgbClr val="0081C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lt1"/>
              </a:solidFill>
              <a:latin typeface="Calibri"/>
              <a:ea typeface="Calibri"/>
              <a:cs typeface="Calibri"/>
              <a:sym typeface="Calibri"/>
            </a:endParaRPr>
          </a:p>
        </p:txBody>
      </p:sp>
      <p:sp>
        <p:nvSpPr>
          <p:cNvPr id="233" name="Google Shape;233;p9"/>
          <p:cNvSpPr/>
          <p:nvPr/>
        </p:nvSpPr>
        <p:spPr>
          <a:xfrm rot="-122817">
            <a:off x="2593369" y="5635741"/>
            <a:ext cx="162095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lt1"/>
                </a:solidFill>
                <a:latin typeface="Arial"/>
                <a:ea typeface="Arial"/>
                <a:cs typeface="Arial"/>
                <a:sym typeface="Arial"/>
              </a:rPr>
              <a:t>Determination</a:t>
            </a:r>
            <a:endParaRPr sz="1800">
              <a:solidFill>
                <a:schemeClr val="lt1"/>
              </a:solidFill>
              <a:latin typeface="Arial"/>
              <a:ea typeface="Arial"/>
              <a:cs typeface="Arial"/>
              <a:sym typeface="Arial"/>
            </a:endParaRPr>
          </a:p>
        </p:txBody>
      </p:sp>
      <p:sp>
        <p:nvSpPr>
          <p:cNvPr id="234" name="Google Shape;234;p9"/>
          <p:cNvSpPr/>
          <p:nvPr/>
        </p:nvSpPr>
        <p:spPr>
          <a:xfrm rot="-403488">
            <a:off x="4665169" y="5548545"/>
            <a:ext cx="1705957" cy="574954"/>
          </a:xfrm>
          <a:custGeom>
            <a:avLst/>
            <a:gdLst/>
            <a:ahLst/>
            <a:cxnLst/>
            <a:rect l="l" t="t" r="r" b="b"/>
            <a:pathLst>
              <a:path w="1705957" h="574954" extrusionOk="0">
                <a:moveTo>
                  <a:pt x="31863" y="0"/>
                </a:moveTo>
                <a:lnTo>
                  <a:pt x="0" y="455662"/>
                </a:lnTo>
                <a:lnTo>
                  <a:pt x="1705957" y="574954"/>
                </a:lnTo>
                <a:lnTo>
                  <a:pt x="1705957" y="117064"/>
                </a:lnTo>
                <a:lnTo>
                  <a:pt x="31863" y="0"/>
                </a:lnTo>
                <a:close/>
              </a:path>
            </a:pathLst>
          </a:custGeom>
          <a:solidFill>
            <a:srgbClr val="7793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lt1"/>
              </a:solidFill>
              <a:latin typeface="Calibri"/>
              <a:ea typeface="Calibri"/>
              <a:cs typeface="Calibri"/>
              <a:sym typeface="Calibri"/>
            </a:endParaRPr>
          </a:p>
        </p:txBody>
      </p:sp>
      <p:sp>
        <p:nvSpPr>
          <p:cNvPr id="235" name="Google Shape;235;p9"/>
          <p:cNvSpPr/>
          <p:nvPr/>
        </p:nvSpPr>
        <p:spPr>
          <a:xfrm rot="-122817">
            <a:off x="4983386" y="5635741"/>
            <a:ext cx="106952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lt1"/>
                </a:solidFill>
                <a:latin typeface="Arial"/>
                <a:ea typeface="Arial"/>
                <a:cs typeface="Arial"/>
                <a:sym typeface="Arial"/>
              </a:rPr>
              <a:t>Courage</a:t>
            </a:r>
            <a:endParaRPr sz="1800">
              <a:solidFill>
                <a:schemeClr val="lt1"/>
              </a:solidFill>
              <a:latin typeface="Arial"/>
              <a:ea typeface="Arial"/>
              <a:cs typeface="Arial"/>
              <a:sym typeface="Arial"/>
            </a:endParaRPr>
          </a:p>
        </p:txBody>
      </p:sp>
      <p:sp>
        <p:nvSpPr>
          <p:cNvPr id="236" name="Google Shape;236;p9"/>
          <p:cNvSpPr/>
          <p:nvPr/>
        </p:nvSpPr>
        <p:spPr>
          <a:xfrm>
            <a:off x="6755682" y="5548545"/>
            <a:ext cx="1705957" cy="574954"/>
          </a:xfrm>
          <a:custGeom>
            <a:avLst/>
            <a:gdLst/>
            <a:ahLst/>
            <a:cxnLst/>
            <a:rect l="l" t="t" r="r" b="b"/>
            <a:pathLst>
              <a:path w="1705957" h="574954" extrusionOk="0">
                <a:moveTo>
                  <a:pt x="31863" y="0"/>
                </a:moveTo>
                <a:lnTo>
                  <a:pt x="0" y="455662"/>
                </a:lnTo>
                <a:lnTo>
                  <a:pt x="1705957" y="574954"/>
                </a:lnTo>
                <a:lnTo>
                  <a:pt x="1705957" y="117064"/>
                </a:lnTo>
                <a:lnTo>
                  <a:pt x="31863" y="0"/>
                </a:lnTo>
                <a:close/>
              </a:path>
            </a:pathLst>
          </a:custGeom>
          <a:solidFill>
            <a:srgbClr val="C626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lt1"/>
              </a:solidFill>
              <a:latin typeface="Calibri"/>
              <a:ea typeface="Calibri"/>
              <a:cs typeface="Calibri"/>
              <a:sym typeface="Calibri"/>
            </a:endParaRPr>
          </a:p>
        </p:txBody>
      </p:sp>
      <p:sp>
        <p:nvSpPr>
          <p:cNvPr id="237" name="Google Shape;237;p9"/>
          <p:cNvSpPr/>
          <p:nvPr/>
        </p:nvSpPr>
        <p:spPr>
          <a:xfrm rot="280671">
            <a:off x="6984132" y="5635741"/>
            <a:ext cx="124906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lt1"/>
                </a:solidFill>
                <a:latin typeface="Arial"/>
                <a:ea typeface="Arial"/>
                <a:cs typeface="Arial"/>
                <a:sym typeface="Arial"/>
              </a:rPr>
              <a:t>Inspiration</a:t>
            </a:r>
            <a:endParaRPr sz="1800">
              <a:solidFill>
                <a:schemeClr val="lt1"/>
              </a:solidFill>
              <a:latin typeface="Arial"/>
              <a:ea typeface="Arial"/>
              <a:cs typeface="Arial"/>
              <a:sym typeface="Arial"/>
            </a:endParaRPr>
          </a:p>
        </p:txBody>
      </p:sp>
      <p:sp>
        <p:nvSpPr>
          <p:cNvPr id="238" name="Google Shape;238;p9"/>
          <p:cNvSpPr txBox="1"/>
          <p:nvPr/>
        </p:nvSpPr>
        <p:spPr>
          <a:xfrm>
            <a:off x="394842" y="6198453"/>
            <a:ext cx="821513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003865"/>
                </a:solidFill>
                <a:latin typeface="Arial"/>
                <a:ea typeface="Arial"/>
                <a:cs typeface="Arial"/>
                <a:sym typeface="Arial"/>
              </a:rPr>
              <a:t>Once you’ve matched the pictures, ask another member of your household to pick a word for each picture. Did you choose the same words for each image?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0"/>
          <p:cNvSpPr txBox="1">
            <a:spLocks noGrp="1"/>
          </p:cNvSpPr>
          <p:nvPr>
            <p:ph type="body" idx="4294967295"/>
          </p:nvPr>
        </p:nvSpPr>
        <p:spPr>
          <a:xfrm>
            <a:off x="4838704" y="1600200"/>
            <a:ext cx="4219090" cy="1674317"/>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03865"/>
              </a:buClr>
              <a:buSzPts val="1600"/>
              <a:buNone/>
            </a:pPr>
            <a:r>
              <a:rPr lang="en-GB" sz="1600">
                <a:solidFill>
                  <a:srgbClr val="003865"/>
                </a:solidFill>
                <a:latin typeface="Arial"/>
                <a:ea typeface="Arial"/>
                <a:cs typeface="Arial"/>
                <a:sym typeface="Arial"/>
              </a:rPr>
              <a:t>ParalympicsGB represents Great Britain and Northern Ireland.</a:t>
            </a:r>
            <a:endParaRPr/>
          </a:p>
          <a:p>
            <a:pPr marL="342900" lvl="0" indent="-342900" algn="l" rtl="0">
              <a:spcBef>
                <a:spcPts val="320"/>
              </a:spcBef>
              <a:spcAft>
                <a:spcPts val="0"/>
              </a:spcAft>
              <a:buClr>
                <a:srgbClr val="003865"/>
              </a:buClr>
              <a:buSzPts val="1600"/>
              <a:buChar char="•"/>
            </a:pPr>
            <a:r>
              <a:rPr lang="en-GB" sz="1600">
                <a:solidFill>
                  <a:srgbClr val="003865"/>
                </a:solidFill>
                <a:latin typeface="Arial"/>
                <a:ea typeface="Arial"/>
                <a:cs typeface="Arial"/>
                <a:sym typeface="Arial"/>
              </a:rPr>
              <a:t>Which countries does this include?</a:t>
            </a:r>
            <a:endParaRPr/>
          </a:p>
          <a:p>
            <a:pPr marL="342900" lvl="0" indent="-228600" algn="l" rtl="0">
              <a:spcBef>
                <a:spcPts val="360"/>
              </a:spcBef>
              <a:spcAft>
                <a:spcPts val="0"/>
              </a:spcAft>
              <a:buClr>
                <a:schemeClr val="dk1"/>
              </a:buClr>
              <a:buSzPts val="1800"/>
              <a:buNone/>
            </a:pPr>
            <a:endParaRPr sz="1800"/>
          </a:p>
          <a:p>
            <a:pPr marL="342900" lvl="0" indent="-228600" algn="l" rtl="0">
              <a:spcBef>
                <a:spcPts val="360"/>
              </a:spcBef>
              <a:spcAft>
                <a:spcPts val="0"/>
              </a:spcAft>
              <a:buClr>
                <a:schemeClr val="dk1"/>
              </a:buClr>
              <a:buSzPts val="1800"/>
              <a:buNone/>
            </a:pPr>
            <a:endParaRPr sz="1800" b="1"/>
          </a:p>
          <a:p>
            <a:pPr marL="342900" lvl="0" indent="-228600" algn="l" rtl="0">
              <a:spcBef>
                <a:spcPts val="360"/>
              </a:spcBef>
              <a:spcAft>
                <a:spcPts val="0"/>
              </a:spcAft>
              <a:buClr>
                <a:schemeClr val="dk1"/>
              </a:buClr>
              <a:buSzPts val="1800"/>
              <a:buNone/>
            </a:pPr>
            <a:endParaRPr sz="1800"/>
          </a:p>
        </p:txBody>
      </p:sp>
      <p:sp>
        <p:nvSpPr>
          <p:cNvPr id="245" name="Google Shape;245;p10"/>
          <p:cNvSpPr/>
          <p:nvPr/>
        </p:nvSpPr>
        <p:spPr>
          <a:xfrm rot="-191974">
            <a:off x="3312" y="1775690"/>
            <a:ext cx="4716827" cy="561559"/>
          </a:xfrm>
          <a:prstGeom prst="rect">
            <a:avLst/>
          </a:prstGeom>
          <a:solidFill>
            <a:srgbClr val="C526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6" name="Google Shape;246;p10"/>
          <p:cNvSpPr txBox="1"/>
          <p:nvPr/>
        </p:nvSpPr>
        <p:spPr>
          <a:xfrm rot="-187842">
            <a:off x="95220" y="1800512"/>
            <a:ext cx="4734470" cy="45945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2000"/>
              <a:buFont typeface="Arial"/>
              <a:buNone/>
            </a:pPr>
            <a:r>
              <a:rPr lang="en-GB" sz="2000">
                <a:solidFill>
                  <a:schemeClr val="lt1"/>
                </a:solidFill>
                <a:latin typeface="Arial"/>
                <a:ea typeface="Arial"/>
                <a:cs typeface="Arial"/>
                <a:sym typeface="Arial"/>
              </a:rPr>
              <a:t>What represents the United Kingdom?</a:t>
            </a:r>
            <a:endParaRPr/>
          </a:p>
        </p:txBody>
      </p:sp>
      <p:grpSp>
        <p:nvGrpSpPr>
          <p:cNvPr id="247" name="Google Shape;247;p10"/>
          <p:cNvGrpSpPr/>
          <p:nvPr/>
        </p:nvGrpSpPr>
        <p:grpSpPr>
          <a:xfrm>
            <a:off x="485865" y="2525519"/>
            <a:ext cx="8406615" cy="4035491"/>
            <a:chOff x="485865" y="2525519"/>
            <a:chExt cx="8406615" cy="4035491"/>
          </a:xfrm>
        </p:grpSpPr>
        <p:sp>
          <p:nvSpPr>
            <p:cNvPr id="248" name="Google Shape;248;p10"/>
            <p:cNvSpPr/>
            <p:nvPr/>
          </p:nvSpPr>
          <p:spPr>
            <a:xfrm>
              <a:off x="4838704" y="2525519"/>
              <a:ext cx="4053776" cy="584775"/>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3865"/>
                </a:buClr>
                <a:buSzPts val="1600"/>
                <a:buFont typeface="Arial"/>
                <a:buChar char="•"/>
              </a:pPr>
              <a:r>
                <a:rPr lang="en-GB" sz="1600">
                  <a:solidFill>
                    <a:srgbClr val="003865"/>
                  </a:solidFill>
                  <a:latin typeface="Arial"/>
                  <a:ea typeface="Arial"/>
                  <a:cs typeface="Arial"/>
                  <a:sym typeface="Arial"/>
                </a:rPr>
                <a:t>Can you match the symbols and landmarks to the correct countries? </a:t>
              </a:r>
              <a:endParaRPr/>
            </a:p>
          </p:txBody>
        </p:sp>
        <p:grpSp>
          <p:nvGrpSpPr>
            <p:cNvPr id="249" name="Google Shape;249;p10"/>
            <p:cNvGrpSpPr/>
            <p:nvPr/>
          </p:nvGrpSpPr>
          <p:grpSpPr>
            <a:xfrm>
              <a:off x="485865" y="3248633"/>
              <a:ext cx="8064062" cy="3312378"/>
              <a:chOff x="485865" y="3248633"/>
              <a:chExt cx="8064062" cy="3312378"/>
            </a:xfrm>
          </p:grpSpPr>
          <p:pic>
            <p:nvPicPr>
              <p:cNvPr id="250" name="Google Shape;250;p10" descr="The roof of a building&#10;&#10;Description automatically generated"/>
              <p:cNvPicPr preferRelativeResize="0"/>
              <p:nvPr/>
            </p:nvPicPr>
            <p:blipFill rotWithShape="1">
              <a:blip r:embed="rId3">
                <a:alphaModFix/>
              </a:blip>
              <a:srcRect t="15537" r="7055"/>
              <a:stretch/>
            </p:blipFill>
            <p:spPr>
              <a:xfrm>
                <a:off x="4752073" y="4183953"/>
                <a:ext cx="1538934" cy="997148"/>
              </a:xfrm>
              <a:prstGeom prst="rect">
                <a:avLst/>
              </a:prstGeom>
              <a:noFill/>
              <a:ln w="38100" cap="flat" cmpd="sng">
                <a:solidFill>
                  <a:srgbClr val="003865"/>
                </a:solidFill>
                <a:prstDash val="solid"/>
                <a:round/>
                <a:headEnd type="none" w="sm" len="sm"/>
                <a:tailEnd type="none" w="sm" len="sm"/>
              </a:ln>
            </p:spPr>
          </p:pic>
          <p:pic>
            <p:nvPicPr>
              <p:cNvPr id="251" name="Google Shape;251;p10" descr="A picture containing building, clock, outdoor, red&#10;&#10;Description automatically generated"/>
              <p:cNvPicPr preferRelativeResize="0"/>
              <p:nvPr/>
            </p:nvPicPr>
            <p:blipFill rotWithShape="1">
              <a:blip r:embed="rId4">
                <a:alphaModFix/>
              </a:blip>
              <a:srcRect/>
              <a:stretch/>
            </p:blipFill>
            <p:spPr>
              <a:xfrm>
                <a:off x="2693336" y="4155145"/>
                <a:ext cx="1538935" cy="1025956"/>
              </a:xfrm>
              <a:prstGeom prst="rect">
                <a:avLst/>
              </a:prstGeom>
              <a:noFill/>
              <a:ln w="38100" cap="flat" cmpd="sng">
                <a:solidFill>
                  <a:srgbClr val="003865"/>
                </a:solidFill>
                <a:prstDash val="solid"/>
                <a:round/>
                <a:headEnd type="none" w="sm" len="sm"/>
                <a:tailEnd type="none" w="sm" len="sm"/>
              </a:ln>
            </p:spPr>
          </p:pic>
          <p:pic>
            <p:nvPicPr>
              <p:cNvPr id="252" name="Google Shape;252;p10" descr="A close up of a flower&#10;&#10;Description automatically generated"/>
              <p:cNvPicPr preferRelativeResize="0"/>
              <p:nvPr/>
            </p:nvPicPr>
            <p:blipFill rotWithShape="1">
              <a:blip r:embed="rId5">
                <a:alphaModFix/>
              </a:blip>
              <a:srcRect r="9819" b="4981"/>
              <a:stretch/>
            </p:blipFill>
            <p:spPr>
              <a:xfrm>
                <a:off x="577697" y="5514626"/>
                <a:ext cx="1488479" cy="1046383"/>
              </a:xfrm>
              <a:prstGeom prst="rect">
                <a:avLst/>
              </a:prstGeom>
              <a:noFill/>
              <a:ln w="38100" cap="flat" cmpd="sng">
                <a:solidFill>
                  <a:srgbClr val="003865"/>
                </a:solidFill>
                <a:prstDash val="solid"/>
                <a:round/>
                <a:headEnd type="none" w="sm" len="sm"/>
                <a:tailEnd type="none" w="sm" len="sm"/>
              </a:ln>
            </p:spPr>
          </p:pic>
          <p:pic>
            <p:nvPicPr>
              <p:cNvPr id="253" name="Google Shape;253;p10" descr="A close up of a green plant&#10;&#10;Description automatically generated"/>
              <p:cNvPicPr preferRelativeResize="0"/>
              <p:nvPr/>
            </p:nvPicPr>
            <p:blipFill rotWithShape="1">
              <a:blip r:embed="rId6">
                <a:alphaModFix/>
              </a:blip>
              <a:srcRect t="-1" r="7289" b="2315"/>
              <a:stretch/>
            </p:blipFill>
            <p:spPr>
              <a:xfrm>
                <a:off x="4782056" y="5514626"/>
                <a:ext cx="1538935" cy="1046382"/>
              </a:xfrm>
              <a:prstGeom prst="rect">
                <a:avLst/>
              </a:prstGeom>
              <a:noFill/>
              <a:ln w="38100" cap="flat" cmpd="sng">
                <a:solidFill>
                  <a:srgbClr val="003865"/>
                </a:solidFill>
                <a:prstDash val="solid"/>
                <a:round/>
                <a:headEnd type="none" w="sm" len="sm"/>
                <a:tailEnd type="none" w="sm" len="sm"/>
              </a:ln>
            </p:spPr>
          </p:pic>
          <p:pic>
            <p:nvPicPr>
              <p:cNvPr id="254" name="Google Shape;254;p10" descr="A picture containing indoor, sitting, red&#10;&#10;Description automatically generated"/>
              <p:cNvPicPr preferRelativeResize="0"/>
              <p:nvPr/>
            </p:nvPicPr>
            <p:blipFill rotWithShape="1">
              <a:blip r:embed="rId7">
                <a:alphaModFix/>
              </a:blip>
              <a:srcRect b="14359"/>
              <a:stretch/>
            </p:blipFill>
            <p:spPr>
              <a:xfrm>
                <a:off x="2672996" y="5514626"/>
                <a:ext cx="1538935" cy="1020031"/>
              </a:xfrm>
              <a:prstGeom prst="rect">
                <a:avLst/>
              </a:prstGeom>
              <a:noFill/>
              <a:ln w="38100" cap="flat" cmpd="sng">
                <a:solidFill>
                  <a:srgbClr val="003865"/>
                </a:solidFill>
                <a:prstDash val="solid"/>
                <a:round/>
                <a:headEnd type="none" w="sm" len="sm"/>
                <a:tailEnd type="none" w="sm" len="sm"/>
              </a:ln>
            </p:spPr>
          </p:pic>
          <p:pic>
            <p:nvPicPr>
              <p:cNvPr id="255" name="Google Shape;255;p10" descr="A castle on a cloudy day&#10;&#10;Description automatically generated"/>
              <p:cNvPicPr preferRelativeResize="0"/>
              <p:nvPr/>
            </p:nvPicPr>
            <p:blipFill rotWithShape="1">
              <a:blip r:embed="rId8">
                <a:alphaModFix/>
              </a:blip>
              <a:srcRect l="1" r="37222"/>
              <a:stretch/>
            </p:blipFill>
            <p:spPr>
              <a:xfrm>
                <a:off x="6850808" y="4167121"/>
                <a:ext cx="1443081" cy="1046384"/>
              </a:xfrm>
              <a:prstGeom prst="rect">
                <a:avLst/>
              </a:prstGeom>
              <a:noFill/>
              <a:ln w="38100" cap="flat" cmpd="sng">
                <a:solidFill>
                  <a:srgbClr val="003865"/>
                </a:solidFill>
                <a:prstDash val="solid"/>
                <a:round/>
                <a:headEnd type="none" w="sm" len="sm"/>
                <a:tailEnd type="none" w="sm" len="sm"/>
              </a:ln>
            </p:spPr>
          </p:pic>
          <p:pic>
            <p:nvPicPr>
              <p:cNvPr id="256" name="Google Shape;256;p10" descr="A close up of a flower&#10;&#10;Description automatically generated"/>
              <p:cNvPicPr preferRelativeResize="0"/>
              <p:nvPr/>
            </p:nvPicPr>
            <p:blipFill rotWithShape="1">
              <a:blip r:embed="rId9">
                <a:alphaModFix/>
              </a:blip>
              <a:srcRect r="10738" b="5949"/>
              <a:stretch/>
            </p:blipFill>
            <p:spPr>
              <a:xfrm>
                <a:off x="6804248" y="5514626"/>
                <a:ext cx="1489641" cy="1046384"/>
              </a:xfrm>
              <a:prstGeom prst="rect">
                <a:avLst/>
              </a:prstGeom>
              <a:noFill/>
              <a:ln w="38100" cap="flat" cmpd="sng">
                <a:solidFill>
                  <a:srgbClr val="003865"/>
                </a:solidFill>
                <a:prstDash val="solid"/>
                <a:round/>
                <a:headEnd type="none" w="sm" len="sm"/>
                <a:tailEnd type="none" w="sm" len="sm"/>
              </a:ln>
            </p:spPr>
          </p:pic>
          <p:pic>
            <p:nvPicPr>
              <p:cNvPr id="257" name="Google Shape;257;p10" descr="A large stone building with a tower in the background&#10;&#10;Description automatically generated"/>
              <p:cNvPicPr preferRelativeResize="0"/>
              <p:nvPr/>
            </p:nvPicPr>
            <p:blipFill rotWithShape="1">
              <a:blip r:embed="rId10">
                <a:alphaModFix/>
              </a:blip>
              <a:srcRect b="6342"/>
              <a:stretch/>
            </p:blipFill>
            <p:spPr>
              <a:xfrm>
                <a:off x="563936" y="4167121"/>
                <a:ext cx="1489641" cy="1046383"/>
              </a:xfrm>
              <a:prstGeom prst="rect">
                <a:avLst/>
              </a:prstGeom>
              <a:noFill/>
              <a:ln w="38100" cap="flat" cmpd="sng">
                <a:solidFill>
                  <a:srgbClr val="003865"/>
                </a:solidFill>
                <a:prstDash val="solid"/>
                <a:round/>
                <a:headEnd type="none" w="sm" len="sm"/>
                <a:tailEnd type="none" w="sm" len="sm"/>
              </a:ln>
            </p:spPr>
          </p:pic>
          <p:sp>
            <p:nvSpPr>
              <p:cNvPr id="258" name="Google Shape;258;p10"/>
              <p:cNvSpPr/>
              <p:nvPr/>
            </p:nvSpPr>
            <p:spPr>
              <a:xfrm>
                <a:off x="485865" y="3346539"/>
                <a:ext cx="1705957" cy="574954"/>
              </a:xfrm>
              <a:custGeom>
                <a:avLst/>
                <a:gdLst/>
                <a:ahLst/>
                <a:cxnLst/>
                <a:rect l="l" t="t" r="r" b="b"/>
                <a:pathLst>
                  <a:path w="1705957" h="574954" extrusionOk="0">
                    <a:moveTo>
                      <a:pt x="31863" y="0"/>
                    </a:moveTo>
                    <a:lnTo>
                      <a:pt x="0" y="455662"/>
                    </a:lnTo>
                    <a:lnTo>
                      <a:pt x="1705957" y="574954"/>
                    </a:lnTo>
                    <a:lnTo>
                      <a:pt x="1705957" y="117064"/>
                    </a:lnTo>
                    <a:lnTo>
                      <a:pt x="31863" y="0"/>
                    </a:lnTo>
                    <a:close/>
                  </a:path>
                </a:pathLst>
              </a:custGeom>
              <a:solidFill>
                <a:srgbClr val="FDB14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lt1"/>
                  </a:solidFill>
                  <a:latin typeface="Calibri"/>
                  <a:ea typeface="Calibri"/>
                  <a:cs typeface="Calibri"/>
                  <a:sym typeface="Calibri"/>
                </a:endParaRPr>
              </a:p>
            </p:txBody>
          </p:sp>
          <p:sp>
            <p:nvSpPr>
              <p:cNvPr id="259" name="Google Shape;259;p10"/>
              <p:cNvSpPr/>
              <p:nvPr/>
            </p:nvSpPr>
            <p:spPr>
              <a:xfrm rot="280671">
                <a:off x="823317" y="3433735"/>
                <a:ext cx="103105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003865"/>
                    </a:solidFill>
                    <a:latin typeface="Arial"/>
                    <a:ea typeface="Arial"/>
                    <a:cs typeface="Arial"/>
                    <a:sym typeface="Arial"/>
                  </a:rPr>
                  <a:t>England</a:t>
                </a:r>
                <a:endParaRPr sz="1800">
                  <a:solidFill>
                    <a:srgbClr val="003865"/>
                  </a:solidFill>
                  <a:latin typeface="Arial"/>
                  <a:ea typeface="Arial"/>
                  <a:cs typeface="Arial"/>
                  <a:sym typeface="Arial"/>
                </a:endParaRPr>
              </a:p>
            </p:txBody>
          </p:sp>
          <p:sp>
            <p:nvSpPr>
              <p:cNvPr id="260" name="Google Shape;260;p10"/>
              <p:cNvSpPr/>
              <p:nvPr/>
            </p:nvSpPr>
            <p:spPr>
              <a:xfrm rot="-403488">
                <a:off x="2548581" y="3346539"/>
                <a:ext cx="1705957" cy="574954"/>
              </a:xfrm>
              <a:custGeom>
                <a:avLst/>
                <a:gdLst/>
                <a:ahLst/>
                <a:cxnLst/>
                <a:rect l="l" t="t" r="r" b="b"/>
                <a:pathLst>
                  <a:path w="1705957" h="574954" extrusionOk="0">
                    <a:moveTo>
                      <a:pt x="31863" y="0"/>
                    </a:moveTo>
                    <a:lnTo>
                      <a:pt x="0" y="455662"/>
                    </a:lnTo>
                    <a:lnTo>
                      <a:pt x="1705957" y="574954"/>
                    </a:lnTo>
                    <a:lnTo>
                      <a:pt x="1705957" y="117064"/>
                    </a:lnTo>
                    <a:lnTo>
                      <a:pt x="31863" y="0"/>
                    </a:lnTo>
                    <a:close/>
                  </a:path>
                </a:pathLst>
              </a:custGeom>
              <a:solidFill>
                <a:srgbClr val="0081C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lt1"/>
                  </a:solidFill>
                  <a:latin typeface="Calibri"/>
                  <a:ea typeface="Calibri"/>
                  <a:cs typeface="Calibri"/>
                  <a:sym typeface="Calibri"/>
                </a:endParaRPr>
              </a:p>
            </p:txBody>
          </p:sp>
          <p:sp>
            <p:nvSpPr>
              <p:cNvPr id="261" name="Google Shape;261;p10"/>
              <p:cNvSpPr/>
              <p:nvPr/>
            </p:nvSpPr>
            <p:spPr>
              <a:xfrm rot="-122817">
                <a:off x="2860386" y="3433735"/>
                <a:ext cx="10823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lt1"/>
                    </a:solidFill>
                    <a:latin typeface="Arial"/>
                    <a:ea typeface="Arial"/>
                    <a:cs typeface="Arial"/>
                    <a:sym typeface="Arial"/>
                  </a:rPr>
                  <a:t>Scotland</a:t>
                </a:r>
                <a:endParaRPr sz="1800">
                  <a:solidFill>
                    <a:schemeClr val="lt1"/>
                  </a:solidFill>
                  <a:latin typeface="Arial"/>
                  <a:ea typeface="Arial"/>
                  <a:cs typeface="Arial"/>
                  <a:sym typeface="Arial"/>
                </a:endParaRPr>
              </a:p>
            </p:txBody>
          </p:sp>
          <p:sp>
            <p:nvSpPr>
              <p:cNvPr id="262" name="Google Shape;262;p10"/>
              <p:cNvSpPr/>
              <p:nvPr/>
            </p:nvSpPr>
            <p:spPr>
              <a:xfrm rot="-403488">
                <a:off x="4668562" y="3346539"/>
                <a:ext cx="1705957" cy="574954"/>
              </a:xfrm>
              <a:custGeom>
                <a:avLst/>
                <a:gdLst/>
                <a:ahLst/>
                <a:cxnLst/>
                <a:rect l="l" t="t" r="r" b="b"/>
                <a:pathLst>
                  <a:path w="1705957" h="574954" extrusionOk="0">
                    <a:moveTo>
                      <a:pt x="31863" y="0"/>
                    </a:moveTo>
                    <a:lnTo>
                      <a:pt x="0" y="455662"/>
                    </a:lnTo>
                    <a:lnTo>
                      <a:pt x="1705957" y="574954"/>
                    </a:lnTo>
                    <a:lnTo>
                      <a:pt x="1705957" y="117064"/>
                    </a:lnTo>
                    <a:lnTo>
                      <a:pt x="31863" y="0"/>
                    </a:lnTo>
                    <a:close/>
                  </a:path>
                </a:pathLst>
              </a:custGeom>
              <a:solidFill>
                <a:srgbClr val="7793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lt1"/>
                  </a:solidFill>
                  <a:latin typeface="Calibri"/>
                  <a:ea typeface="Calibri"/>
                  <a:cs typeface="Calibri"/>
                  <a:sym typeface="Calibri"/>
                </a:endParaRPr>
              </a:p>
            </p:txBody>
          </p:sp>
          <p:sp>
            <p:nvSpPr>
              <p:cNvPr id="263" name="Google Shape;263;p10"/>
              <p:cNvSpPr/>
              <p:nvPr/>
            </p:nvSpPr>
            <p:spPr>
              <a:xfrm rot="-122817">
                <a:off x="5112904" y="3433735"/>
                <a:ext cx="8172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lt1"/>
                    </a:solidFill>
                    <a:latin typeface="Arial"/>
                    <a:ea typeface="Arial"/>
                    <a:cs typeface="Arial"/>
                    <a:sym typeface="Arial"/>
                  </a:rPr>
                  <a:t>Wales</a:t>
                </a:r>
                <a:endParaRPr sz="1800">
                  <a:solidFill>
                    <a:schemeClr val="lt1"/>
                  </a:solidFill>
                  <a:latin typeface="Arial"/>
                  <a:ea typeface="Arial"/>
                  <a:cs typeface="Arial"/>
                  <a:sym typeface="Arial"/>
                </a:endParaRPr>
              </a:p>
            </p:txBody>
          </p:sp>
          <p:sp>
            <p:nvSpPr>
              <p:cNvPr id="264" name="Google Shape;264;p10"/>
              <p:cNvSpPr/>
              <p:nvPr/>
            </p:nvSpPr>
            <p:spPr>
              <a:xfrm>
                <a:off x="6670179" y="3330924"/>
                <a:ext cx="1864779" cy="574954"/>
              </a:xfrm>
              <a:custGeom>
                <a:avLst/>
                <a:gdLst/>
                <a:ahLst/>
                <a:cxnLst/>
                <a:rect l="l" t="t" r="r" b="b"/>
                <a:pathLst>
                  <a:path w="1705957" h="574954" extrusionOk="0">
                    <a:moveTo>
                      <a:pt x="31863" y="0"/>
                    </a:moveTo>
                    <a:lnTo>
                      <a:pt x="0" y="455662"/>
                    </a:lnTo>
                    <a:lnTo>
                      <a:pt x="1705957" y="574954"/>
                    </a:lnTo>
                    <a:lnTo>
                      <a:pt x="1705957" y="117064"/>
                    </a:lnTo>
                    <a:lnTo>
                      <a:pt x="31863" y="0"/>
                    </a:lnTo>
                    <a:close/>
                  </a:path>
                </a:pathLst>
              </a:custGeom>
              <a:solidFill>
                <a:srgbClr val="C626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lt1"/>
                  </a:solidFill>
                  <a:latin typeface="Calibri"/>
                  <a:ea typeface="Calibri"/>
                  <a:cs typeface="Calibri"/>
                  <a:sym typeface="Calibri"/>
                </a:endParaRPr>
              </a:p>
            </p:txBody>
          </p:sp>
          <p:sp>
            <p:nvSpPr>
              <p:cNvPr id="265" name="Google Shape;265;p10"/>
              <p:cNvSpPr/>
              <p:nvPr/>
            </p:nvSpPr>
            <p:spPr>
              <a:xfrm rot="280671">
                <a:off x="6686162" y="3433735"/>
                <a:ext cx="18517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lt1"/>
                    </a:solidFill>
                    <a:latin typeface="Arial"/>
                    <a:ea typeface="Arial"/>
                    <a:cs typeface="Arial"/>
                    <a:sym typeface="Arial"/>
                  </a:rPr>
                  <a:t>Northern Ireland</a:t>
                </a:r>
                <a:endParaRPr sz="1800">
                  <a:solidFill>
                    <a:schemeClr val="lt1"/>
                  </a:solidFill>
                  <a:latin typeface="Arial"/>
                  <a:ea typeface="Arial"/>
                  <a:cs typeface="Arial"/>
                  <a:sym typeface="Arial"/>
                </a:endParaRPr>
              </a:p>
            </p:txBody>
          </p:sp>
        </p:grpSp>
      </p:grpSp>
      <p:grpSp>
        <p:nvGrpSpPr>
          <p:cNvPr id="266" name="Google Shape;266;p10"/>
          <p:cNvGrpSpPr/>
          <p:nvPr/>
        </p:nvGrpSpPr>
        <p:grpSpPr>
          <a:xfrm>
            <a:off x="112138" y="5382173"/>
            <a:ext cx="8636325" cy="1358043"/>
            <a:chOff x="112138" y="5382173"/>
            <a:chExt cx="8636325" cy="1358043"/>
          </a:xfrm>
        </p:grpSpPr>
        <p:sp>
          <p:nvSpPr>
            <p:cNvPr id="267" name="Google Shape;267;p10"/>
            <p:cNvSpPr/>
            <p:nvPr/>
          </p:nvSpPr>
          <p:spPr>
            <a:xfrm>
              <a:off x="112138" y="5382173"/>
              <a:ext cx="8636325" cy="135804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68" name="Google Shape;268;p10"/>
            <p:cNvGrpSpPr/>
            <p:nvPr/>
          </p:nvGrpSpPr>
          <p:grpSpPr>
            <a:xfrm>
              <a:off x="563936" y="5514626"/>
              <a:ext cx="7808099" cy="1058810"/>
              <a:chOff x="563936" y="5514626"/>
              <a:chExt cx="7808099" cy="1058810"/>
            </a:xfrm>
          </p:grpSpPr>
          <p:pic>
            <p:nvPicPr>
              <p:cNvPr id="269" name="Google Shape;269;p10" descr="A close up of a flower&#10;&#10;Description automatically generated"/>
              <p:cNvPicPr preferRelativeResize="0"/>
              <p:nvPr/>
            </p:nvPicPr>
            <p:blipFill rotWithShape="1">
              <a:blip r:embed="rId5">
                <a:alphaModFix/>
              </a:blip>
              <a:srcRect r="9819" b="4981"/>
              <a:stretch/>
            </p:blipFill>
            <p:spPr>
              <a:xfrm>
                <a:off x="4806514" y="5514627"/>
                <a:ext cx="1488479" cy="1046383"/>
              </a:xfrm>
              <a:prstGeom prst="rect">
                <a:avLst/>
              </a:prstGeom>
              <a:noFill/>
              <a:ln w="38100" cap="flat" cmpd="sng">
                <a:solidFill>
                  <a:srgbClr val="003865"/>
                </a:solidFill>
                <a:prstDash val="solid"/>
                <a:round/>
                <a:headEnd type="none" w="sm" len="sm"/>
                <a:tailEnd type="none" w="sm" len="sm"/>
              </a:ln>
            </p:spPr>
          </p:pic>
          <p:pic>
            <p:nvPicPr>
              <p:cNvPr id="270" name="Google Shape;270;p10" descr="A close up of a green plant&#10;&#10;Description automatically generated"/>
              <p:cNvPicPr preferRelativeResize="0"/>
              <p:nvPr/>
            </p:nvPicPr>
            <p:blipFill rotWithShape="1">
              <a:blip r:embed="rId6">
                <a:alphaModFix/>
              </a:blip>
              <a:srcRect t="-1" r="7289" b="2315"/>
              <a:stretch/>
            </p:blipFill>
            <p:spPr>
              <a:xfrm>
                <a:off x="6833100" y="5527054"/>
                <a:ext cx="1538935" cy="1046382"/>
              </a:xfrm>
              <a:prstGeom prst="rect">
                <a:avLst/>
              </a:prstGeom>
              <a:noFill/>
              <a:ln w="38100" cap="flat" cmpd="sng">
                <a:solidFill>
                  <a:srgbClr val="003865"/>
                </a:solidFill>
                <a:prstDash val="solid"/>
                <a:round/>
                <a:headEnd type="none" w="sm" len="sm"/>
                <a:tailEnd type="none" w="sm" len="sm"/>
              </a:ln>
            </p:spPr>
          </p:pic>
          <p:pic>
            <p:nvPicPr>
              <p:cNvPr id="271" name="Google Shape;271;p10" descr="A picture containing indoor, sitting, red&#10;&#10;Description automatically generated"/>
              <p:cNvPicPr preferRelativeResize="0"/>
              <p:nvPr/>
            </p:nvPicPr>
            <p:blipFill rotWithShape="1">
              <a:blip r:embed="rId7">
                <a:alphaModFix/>
              </a:blip>
              <a:srcRect b="14359"/>
              <a:stretch/>
            </p:blipFill>
            <p:spPr>
              <a:xfrm>
                <a:off x="563936" y="5527802"/>
                <a:ext cx="1538935" cy="1020031"/>
              </a:xfrm>
              <a:prstGeom prst="rect">
                <a:avLst/>
              </a:prstGeom>
              <a:noFill/>
              <a:ln w="38100" cap="flat" cmpd="sng">
                <a:solidFill>
                  <a:srgbClr val="003865"/>
                </a:solidFill>
                <a:prstDash val="solid"/>
                <a:round/>
                <a:headEnd type="none" w="sm" len="sm"/>
                <a:tailEnd type="none" w="sm" len="sm"/>
              </a:ln>
            </p:spPr>
          </p:pic>
          <p:pic>
            <p:nvPicPr>
              <p:cNvPr id="272" name="Google Shape;272;p10" descr="A close up of a flower&#10;&#10;Description automatically generated"/>
              <p:cNvPicPr preferRelativeResize="0"/>
              <p:nvPr/>
            </p:nvPicPr>
            <p:blipFill rotWithShape="1">
              <a:blip r:embed="rId9">
                <a:alphaModFix/>
              </a:blip>
              <a:srcRect r="10738" b="5949"/>
              <a:stretch/>
            </p:blipFill>
            <p:spPr>
              <a:xfrm>
                <a:off x="2676629" y="5514626"/>
                <a:ext cx="1489641" cy="1046384"/>
              </a:xfrm>
              <a:prstGeom prst="rect">
                <a:avLst/>
              </a:prstGeom>
              <a:noFill/>
              <a:ln w="38100" cap="flat" cmpd="sng">
                <a:solidFill>
                  <a:srgbClr val="003865"/>
                </a:solidFill>
                <a:prstDash val="solid"/>
                <a:round/>
                <a:headEnd type="none" w="sm" len="sm"/>
                <a:tailEnd type="none" w="sm" len="sm"/>
              </a:ln>
            </p:spPr>
          </p:pic>
        </p:grpSp>
      </p:grpSp>
      <p:grpSp>
        <p:nvGrpSpPr>
          <p:cNvPr id="273" name="Google Shape;273;p10"/>
          <p:cNvGrpSpPr/>
          <p:nvPr/>
        </p:nvGrpSpPr>
        <p:grpSpPr>
          <a:xfrm>
            <a:off x="573466" y="4138669"/>
            <a:ext cx="7769716" cy="1050000"/>
            <a:chOff x="573466" y="4138669"/>
            <a:chExt cx="7769716" cy="1050000"/>
          </a:xfrm>
        </p:grpSpPr>
        <p:pic>
          <p:nvPicPr>
            <p:cNvPr id="274" name="Google Shape;274;p10" descr="The roof of a building&#10;&#10;Description automatically generated"/>
            <p:cNvPicPr preferRelativeResize="0"/>
            <p:nvPr/>
          </p:nvPicPr>
          <p:blipFill rotWithShape="1">
            <a:blip r:embed="rId3">
              <a:alphaModFix/>
            </a:blip>
            <a:srcRect t="15537" r="7055"/>
            <a:stretch/>
          </p:blipFill>
          <p:spPr>
            <a:xfrm>
              <a:off x="6804248" y="4151469"/>
              <a:ext cx="1538934" cy="997148"/>
            </a:xfrm>
            <a:prstGeom prst="rect">
              <a:avLst/>
            </a:prstGeom>
            <a:noFill/>
            <a:ln w="38100" cap="flat" cmpd="sng">
              <a:solidFill>
                <a:srgbClr val="003865"/>
              </a:solidFill>
              <a:prstDash val="solid"/>
              <a:round/>
              <a:headEnd type="none" w="sm" len="sm"/>
              <a:tailEnd type="none" w="sm" len="sm"/>
            </a:ln>
          </p:spPr>
        </p:pic>
        <p:pic>
          <p:nvPicPr>
            <p:cNvPr id="275" name="Google Shape;275;p10" descr="A picture containing building, clock, outdoor, red&#10;&#10;Description automatically generated"/>
            <p:cNvPicPr preferRelativeResize="0"/>
            <p:nvPr/>
          </p:nvPicPr>
          <p:blipFill rotWithShape="1">
            <a:blip r:embed="rId4">
              <a:alphaModFix/>
            </a:blip>
            <a:srcRect/>
            <a:stretch/>
          </p:blipFill>
          <p:spPr>
            <a:xfrm>
              <a:off x="573466" y="4142286"/>
              <a:ext cx="1538935" cy="1025956"/>
            </a:xfrm>
            <a:prstGeom prst="rect">
              <a:avLst/>
            </a:prstGeom>
            <a:noFill/>
            <a:ln w="38100" cap="flat" cmpd="sng">
              <a:solidFill>
                <a:srgbClr val="003865"/>
              </a:solidFill>
              <a:prstDash val="solid"/>
              <a:round/>
              <a:headEnd type="none" w="sm" len="sm"/>
              <a:tailEnd type="none" w="sm" len="sm"/>
            </a:ln>
          </p:spPr>
        </p:pic>
        <p:pic>
          <p:nvPicPr>
            <p:cNvPr id="276" name="Google Shape;276;p10" descr="A castle on a cloudy day&#10;&#10;Description automatically generated"/>
            <p:cNvPicPr preferRelativeResize="0"/>
            <p:nvPr/>
          </p:nvPicPr>
          <p:blipFill rotWithShape="1">
            <a:blip r:embed="rId8">
              <a:alphaModFix/>
            </a:blip>
            <a:srcRect l="1" r="37222"/>
            <a:stretch/>
          </p:blipFill>
          <p:spPr>
            <a:xfrm>
              <a:off x="2749191" y="4138669"/>
              <a:ext cx="1443081" cy="1046384"/>
            </a:xfrm>
            <a:prstGeom prst="rect">
              <a:avLst/>
            </a:prstGeom>
            <a:noFill/>
            <a:ln w="38100" cap="flat" cmpd="sng">
              <a:solidFill>
                <a:srgbClr val="003865"/>
              </a:solidFill>
              <a:prstDash val="solid"/>
              <a:round/>
              <a:headEnd type="none" w="sm" len="sm"/>
              <a:tailEnd type="none" w="sm" len="sm"/>
            </a:ln>
          </p:spPr>
        </p:pic>
        <p:pic>
          <p:nvPicPr>
            <p:cNvPr id="277" name="Google Shape;277;p10" descr="A large stone building with a tower in the background&#10;&#10;Description automatically generated"/>
            <p:cNvPicPr preferRelativeResize="0"/>
            <p:nvPr/>
          </p:nvPicPr>
          <p:blipFill rotWithShape="1">
            <a:blip r:embed="rId10">
              <a:alphaModFix/>
            </a:blip>
            <a:srcRect b="6342"/>
            <a:stretch/>
          </p:blipFill>
          <p:spPr>
            <a:xfrm>
              <a:off x="4743083" y="4142286"/>
              <a:ext cx="1489641" cy="1046383"/>
            </a:xfrm>
            <a:prstGeom prst="rect">
              <a:avLst/>
            </a:prstGeom>
            <a:noFill/>
            <a:ln w="38100" cap="flat" cmpd="sng">
              <a:solidFill>
                <a:srgbClr val="003865"/>
              </a:solidFill>
              <a:prstDash val="solid"/>
              <a:round/>
              <a:headEnd type="none" w="sm" len="sm"/>
              <a:tailEnd type="none" w="sm" len="sm"/>
            </a:ln>
          </p:spPr>
        </p:pic>
      </p:grpSp>
      <p:grpSp>
        <p:nvGrpSpPr>
          <p:cNvPr id="278" name="Google Shape;278;p10"/>
          <p:cNvGrpSpPr/>
          <p:nvPr/>
        </p:nvGrpSpPr>
        <p:grpSpPr>
          <a:xfrm>
            <a:off x="467544" y="3236206"/>
            <a:ext cx="8064062" cy="770767"/>
            <a:chOff x="508829" y="3236206"/>
            <a:chExt cx="8064062" cy="770767"/>
          </a:xfrm>
        </p:grpSpPr>
        <p:sp>
          <p:nvSpPr>
            <p:cNvPr id="279" name="Google Shape;279;p10"/>
            <p:cNvSpPr/>
            <p:nvPr/>
          </p:nvSpPr>
          <p:spPr>
            <a:xfrm>
              <a:off x="508829" y="3334113"/>
              <a:ext cx="1705957" cy="574954"/>
            </a:xfrm>
            <a:custGeom>
              <a:avLst/>
              <a:gdLst/>
              <a:ahLst/>
              <a:cxnLst/>
              <a:rect l="l" t="t" r="r" b="b"/>
              <a:pathLst>
                <a:path w="1705957" h="574954" extrusionOk="0">
                  <a:moveTo>
                    <a:pt x="31863" y="0"/>
                  </a:moveTo>
                  <a:lnTo>
                    <a:pt x="0" y="455662"/>
                  </a:lnTo>
                  <a:lnTo>
                    <a:pt x="1705957" y="574954"/>
                  </a:lnTo>
                  <a:lnTo>
                    <a:pt x="1705957" y="117064"/>
                  </a:lnTo>
                  <a:lnTo>
                    <a:pt x="31863" y="0"/>
                  </a:lnTo>
                  <a:close/>
                </a:path>
              </a:pathLst>
            </a:custGeom>
            <a:solidFill>
              <a:srgbClr val="FDB14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lt1"/>
                </a:solidFill>
                <a:latin typeface="Calibri"/>
                <a:ea typeface="Calibri"/>
                <a:cs typeface="Calibri"/>
                <a:sym typeface="Calibri"/>
              </a:endParaRPr>
            </a:p>
          </p:txBody>
        </p:sp>
        <p:sp>
          <p:nvSpPr>
            <p:cNvPr id="280" name="Google Shape;280;p10"/>
            <p:cNvSpPr/>
            <p:nvPr/>
          </p:nvSpPr>
          <p:spPr>
            <a:xfrm rot="280671">
              <a:off x="846281" y="3421309"/>
              <a:ext cx="103105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003865"/>
                  </a:solidFill>
                  <a:latin typeface="Arial"/>
                  <a:ea typeface="Arial"/>
                  <a:cs typeface="Arial"/>
                  <a:sym typeface="Arial"/>
                </a:rPr>
                <a:t>England</a:t>
              </a:r>
              <a:endParaRPr sz="1800">
                <a:solidFill>
                  <a:srgbClr val="003865"/>
                </a:solidFill>
                <a:latin typeface="Arial"/>
                <a:ea typeface="Arial"/>
                <a:cs typeface="Arial"/>
                <a:sym typeface="Arial"/>
              </a:endParaRPr>
            </a:p>
          </p:txBody>
        </p:sp>
        <p:sp>
          <p:nvSpPr>
            <p:cNvPr id="281" name="Google Shape;281;p10"/>
            <p:cNvSpPr/>
            <p:nvPr/>
          </p:nvSpPr>
          <p:spPr>
            <a:xfrm rot="-403488">
              <a:off x="2571545" y="3334113"/>
              <a:ext cx="1705957" cy="574954"/>
            </a:xfrm>
            <a:custGeom>
              <a:avLst/>
              <a:gdLst/>
              <a:ahLst/>
              <a:cxnLst/>
              <a:rect l="l" t="t" r="r" b="b"/>
              <a:pathLst>
                <a:path w="1705957" h="574954" extrusionOk="0">
                  <a:moveTo>
                    <a:pt x="31863" y="0"/>
                  </a:moveTo>
                  <a:lnTo>
                    <a:pt x="0" y="455662"/>
                  </a:lnTo>
                  <a:lnTo>
                    <a:pt x="1705957" y="574954"/>
                  </a:lnTo>
                  <a:lnTo>
                    <a:pt x="1705957" y="117064"/>
                  </a:lnTo>
                  <a:lnTo>
                    <a:pt x="31863" y="0"/>
                  </a:lnTo>
                  <a:close/>
                </a:path>
              </a:pathLst>
            </a:custGeom>
            <a:solidFill>
              <a:srgbClr val="0081C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lt1"/>
                </a:solidFill>
                <a:latin typeface="Calibri"/>
                <a:ea typeface="Calibri"/>
                <a:cs typeface="Calibri"/>
                <a:sym typeface="Calibri"/>
              </a:endParaRPr>
            </a:p>
          </p:txBody>
        </p:sp>
        <p:sp>
          <p:nvSpPr>
            <p:cNvPr id="282" name="Google Shape;282;p10"/>
            <p:cNvSpPr/>
            <p:nvPr/>
          </p:nvSpPr>
          <p:spPr>
            <a:xfrm rot="-122817">
              <a:off x="2883350" y="3421309"/>
              <a:ext cx="10823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lt1"/>
                  </a:solidFill>
                  <a:latin typeface="Arial"/>
                  <a:ea typeface="Arial"/>
                  <a:cs typeface="Arial"/>
                  <a:sym typeface="Arial"/>
                </a:rPr>
                <a:t>Scotland</a:t>
              </a:r>
              <a:endParaRPr sz="1800">
                <a:solidFill>
                  <a:schemeClr val="lt1"/>
                </a:solidFill>
                <a:latin typeface="Arial"/>
                <a:ea typeface="Arial"/>
                <a:cs typeface="Arial"/>
                <a:sym typeface="Arial"/>
              </a:endParaRPr>
            </a:p>
          </p:txBody>
        </p:sp>
        <p:sp>
          <p:nvSpPr>
            <p:cNvPr id="283" name="Google Shape;283;p10"/>
            <p:cNvSpPr/>
            <p:nvPr/>
          </p:nvSpPr>
          <p:spPr>
            <a:xfrm rot="-403488">
              <a:off x="4691526" y="3334113"/>
              <a:ext cx="1705957" cy="574954"/>
            </a:xfrm>
            <a:custGeom>
              <a:avLst/>
              <a:gdLst/>
              <a:ahLst/>
              <a:cxnLst/>
              <a:rect l="l" t="t" r="r" b="b"/>
              <a:pathLst>
                <a:path w="1705957" h="574954" extrusionOk="0">
                  <a:moveTo>
                    <a:pt x="31863" y="0"/>
                  </a:moveTo>
                  <a:lnTo>
                    <a:pt x="0" y="455662"/>
                  </a:lnTo>
                  <a:lnTo>
                    <a:pt x="1705957" y="574954"/>
                  </a:lnTo>
                  <a:lnTo>
                    <a:pt x="1705957" y="117064"/>
                  </a:lnTo>
                  <a:lnTo>
                    <a:pt x="31863" y="0"/>
                  </a:lnTo>
                  <a:close/>
                </a:path>
              </a:pathLst>
            </a:custGeom>
            <a:solidFill>
              <a:srgbClr val="7793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lt1"/>
                </a:solidFill>
                <a:latin typeface="Calibri"/>
                <a:ea typeface="Calibri"/>
                <a:cs typeface="Calibri"/>
                <a:sym typeface="Calibri"/>
              </a:endParaRPr>
            </a:p>
          </p:txBody>
        </p:sp>
        <p:sp>
          <p:nvSpPr>
            <p:cNvPr id="284" name="Google Shape;284;p10"/>
            <p:cNvSpPr/>
            <p:nvPr/>
          </p:nvSpPr>
          <p:spPr>
            <a:xfrm rot="-122817">
              <a:off x="5135868" y="3421309"/>
              <a:ext cx="8172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lt1"/>
                  </a:solidFill>
                  <a:latin typeface="Arial"/>
                  <a:ea typeface="Arial"/>
                  <a:cs typeface="Arial"/>
                  <a:sym typeface="Arial"/>
                </a:rPr>
                <a:t>Wales</a:t>
              </a:r>
              <a:endParaRPr sz="1800">
                <a:solidFill>
                  <a:schemeClr val="lt1"/>
                </a:solidFill>
                <a:latin typeface="Arial"/>
                <a:ea typeface="Arial"/>
                <a:cs typeface="Arial"/>
                <a:sym typeface="Arial"/>
              </a:endParaRPr>
            </a:p>
          </p:txBody>
        </p:sp>
        <p:sp>
          <p:nvSpPr>
            <p:cNvPr id="285" name="Google Shape;285;p10"/>
            <p:cNvSpPr/>
            <p:nvPr/>
          </p:nvSpPr>
          <p:spPr>
            <a:xfrm>
              <a:off x="6693143" y="3318498"/>
              <a:ext cx="1864779" cy="574954"/>
            </a:xfrm>
            <a:custGeom>
              <a:avLst/>
              <a:gdLst/>
              <a:ahLst/>
              <a:cxnLst/>
              <a:rect l="l" t="t" r="r" b="b"/>
              <a:pathLst>
                <a:path w="1705957" h="574954" extrusionOk="0">
                  <a:moveTo>
                    <a:pt x="31863" y="0"/>
                  </a:moveTo>
                  <a:lnTo>
                    <a:pt x="0" y="455662"/>
                  </a:lnTo>
                  <a:lnTo>
                    <a:pt x="1705957" y="574954"/>
                  </a:lnTo>
                  <a:lnTo>
                    <a:pt x="1705957" y="117064"/>
                  </a:lnTo>
                  <a:lnTo>
                    <a:pt x="31863" y="0"/>
                  </a:lnTo>
                  <a:close/>
                </a:path>
              </a:pathLst>
            </a:custGeom>
            <a:solidFill>
              <a:srgbClr val="C626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63">
                <a:solidFill>
                  <a:schemeClr val="lt1"/>
                </a:solidFill>
                <a:latin typeface="Calibri"/>
                <a:ea typeface="Calibri"/>
                <a:cs typeface="Calibri"/>
                <a:sym typeface="Calibri"/>
              </a:endParaRPr>
            </a:p>
          </p:txBody>
        </p:sp>
        <p:sp>
          <p:nvSpPr>
            <p:cNvPr id="286" name="Google Shape;286;p10"/>
            <p:cNvSpPr/>
            <p:nvPr/>
          </p:nvSpPr>
          <p:spPr>
            <a:xfrm rot="280671">
              <a:off x="6709126" y="3421309"/>
              <a:ext cx="185178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lt1"/>
                  </a:solidFill>
                  <a:latin typeface="Arial"/>
                  <a:ea typeface="Arial"/>
                  <a:cs typeface="Arial"/>
                  <a:sym typeface="Arial"/>
                </a:rPr>
                <a:t>Northern Ireland</a:t>
              </a:r>
              <a:endParaRPr sz="1800">
                <a:solidFill>
                  <a:schemeClr val="lt1"/>
                </a:solidFill>
                <a:latin typeface="Arial"/>
                <a:ea typeface="Arial"/>
                <a:cs typeface="Arial"/>
                <a:sym typeface="Arial"/>
              </a:endParaRPr>
            </a:p>
          </p:txBody>
        </p:sp>
      </p:grpSp>
      <p:pic>
        <p:nvPicPr>
          <p:cNvPr id="287" name="Google Shape;287;p10" descr="A picture containing nature&#10;&#10;Description automatically generated"/>
          <p:cNvPicPr preferRelativeResize="0"/>
          <p:nvPr/>
        </p:nvPicPr>
        <p:blipFill rotWithShape="1">
          <a:blip r:embed="rId11">
            <a:alphaModFix/>
          </a:blip>
          <a:srcRect/>
          <a:stretch/>
        </p:blipFill>
        <p:spPr>
          <a:xfrm>
            <a:off x="1057482" y="2776297"/>
            <a:ext cx="2126612" cy="3307489"/>
          </a:xfrm>
          <a:prstGeom prst="rect">
            <a:avLst/>
          </a:prstGeom>
          <a:noFill/>
          <a:ln>
            <a:noFill/>
          </a:ln>
        </p:spPr>
      </p:pic>
      <p:pic>
        <p:nvPicPr>
          <p:cNvPr id="288" name="Google Shape;288;p10" descr="A close up of a sign&#10;&#10;Description automatically generated"/>
          <p:cNvPicPr preferRelativeResize="0"/>
          <p:nvPr/>
        </p:nvPicPr>
        <p:blipFill rotWithShape="1">
          <a:blip r:embed="rId12">
            <a:alphaModFix/>
          </a:blip>
          <a:srcRect/>
          <a:stretch/>
        </p:blipFill>
        <p:spPr>
          <a:xfrm>
            <a:off x="4189287" y="3430482"/>
            <a:ext cx="4153892" cy="2466373"/>
          </a:xfrm>
          <a:prstGeom prst="rect">
            <a:avLst/>
          </a:prstGeom>
          <a:noFill/>
          <a:ln>
            <a:noFill/>
          </a:ln>
        </p:spPr>
      </p:pic>
      <p:sp>
        <p:nvSpPr>
          <p:cNvPr id="289" name="Google Shape;289;p10"/>
          <p:cNvSpPr/>
          <p:nvPr/>
        </p:nvSpPr>
        <p:spPr>
          <a:xfrm>
            <a:off x="1736934" y="2525629"/>
            <a:ext cx="2693366" cy="338554"/>
          </a:xfrm>
          <a:prstGeom prst="rect">
            <a:avLst/>
          </a:prstGeom>
          <a:solidFill>
            <a:srgbClr val="C6262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chemeClr val="lt1"/>
                </a:solidFill>
                <a:latin typeface="Arial"/>
                <a:ea typeface="Arial"/>
                <a:cs typeface="Arial"/>
                <a:sym typeface="Arial"/>
              </a:rPr>
              <a:t>Click to reveal the answers!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287"/>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1"/>
                                          </p:stCondLst>
                                        </p:cTn>
                                        <p:tgtEl>
                                          <p:spTgt spid="288"/>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2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1"/>
                                          </p:stCondLst>
                                        </p:cTn>
                                        <p:tgtEl>
                                          <p:spTgt spid="247"/>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27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2629</Words>
  <Application>Microsoft Office PowerPoint</Application>
  <PresentationFormat>On-screen Show (4:3)</PresentationFormat>
  <Paragraphs>242</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Noto Sans Symbols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dc:creator>
  <cp:lastModifiedBy>Christine Rushworth</cp:lastModifiedBy>
  <cp:revision>3</cp:revision>
  <dcterms:created xsi:type="dcterms:W3CDTF">2019-07-14T12:11:01Z</dcterms:created>
  <dcterms:modified xsi:type="dcterms:W3CDTF">2020-05-19T16:23:28Z</dcterms:modified>
</cp:coreProperties>
</file>