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361" r:id="rId4"/>
    <p:sldId id="360" r:id="rId5"/>
    <p:sldId id="369" r:id="rId6"/>
    <p:sldId id="370" r:id="rId7"/>
    <p:sldId id="371" r:id="rId8"/>
    <p:sldId id="372" r:id="rId9"/>
    <p:sldId id="373" r:id="rId10"/>
    <p:sldId id="374" r:id="rId11"/>
    <p:sldId id="359" r:id="rId12"/>
    <p:sldId id="364" r:id="rId13"/>
    <p:sldId id="366" r:id="rId14"/>
    <p:sldId id="368" r:id="rId15"/>
    <p:sldId id="293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James" initials="CJ" lastIdx="1" clrIdx="0">
    <p:extLst>
      <p:ext uri="{19B8F6BF-5375-455C-9EA6-DF929625EA0E}">
        <p15:presenceInfo xmlns:p15="http://schemas.microsoft.com/office/powerpoint/2012/main" userId="S-1-5-21-1409261026-3967347899-3276877833-4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255" autoAdjust="0"/>
  </p:normalViewPr>
  <p:slideViewPr>
    <p:cSldViewPr snapToGrid="0">
      <p:cViewPr varScale="1">
        <p:scale>
          <a:sx n="83" d="100"/>
          <a:sy n="83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59DD-378A-42ED-8099-251EF5717B7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81FC3-E49E-4B38-A18B-AEB453ACD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4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B7F4C-9D8C-4842-824B-30406BECF6EC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9FC19-61E5-4A6B-AE1A-77B5103E7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8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3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7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4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88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1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3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7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1A799-D90F-49D3-84A5-F8D763C728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37.png"/><Relationship Id="rId4" Type="http://schemas.openxmlformats.org/officeDocument/2006/relationships/hyperlink" Target="https://www.phonicsplay.co.uk/parent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" TargetMode="External"/><Relationship Id="rId2" Type="http://schemas.openxmlformats.org/officeDocument/2006/relationships/hyperlink" Target="https://www.phonicsplay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AEtMZiyC3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key-stage-1-administering-the-phonics-screening-check-to-year-2-pupil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091" y="-71685"/>
            <a:ext cx="9144000" cy="2387600"/>
          </a:xfrm>
        </p:spPr>
        <p:txBody>
          <a:bodyPr>
            <a:normAutofit/>
          </a:bodyPr>
          <a:lstStyle/>
          <a:p>
            <a:r>
              <a:rPr lang="en-GB" sz="8800" dirty="0" smtClean="0">
                <a:latin typeface="NTPreCursivef" panose="03000400000000000000" pitchFamily="66" charset="0"/>
                <a:cs typeface="Arial" panose="020B0604020202020204" pitchFamily="34" charset="0"/>
              </a:rPr>
              <a:t>PHONICS</a:t>
            </a:r>
            <a:endParaRPr lang="en-GB" sz="8800" dirty="0">
              <a:latin typeface="NTPreCursivef" panose="03000400000000000000" pitchFamily="66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95" y="2315914"/>
            <a:ext cx="3619078" cy="3810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540" y="88078"/>
            <a:ext cx="3276601" cy="3276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41" y="2988296"/>
            <a:ext cx="3695310" cy="27714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41" y="165241"/>
            <a:ext cx="3424709" cy="2568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9" y="3524442"/>
            <a:ext cx="3327577" cy="24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83" y="135477"/>
            <a:ext cx="8429625" cy="66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5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8" y="160832"/>
            <a:ext cx="3785235" cy="2928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13" y="3325091"/>
            <a:ext cx="4014829" cy="2907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18" y="160833"/>
            <a:ext cx="4153294" cy="2928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8" y="3325091"/>
            <a:ext cx="3399318" cy="2937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875" y="3325091"/>
            <a:ext cx="3738609" cy="2937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47" y="160833"/>
            <a:ext cx="3972671" cy="29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0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" y="124278"/>
            <a:ext cx="4876548" cy="3598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82" y="124278"/>
            <a:ext cx="4963168" cy="3722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r="16162" b="23098"/>
          <a:stretch/>
        </p:blipFill>
        <p:spPr>
          <a:xfrm>
            <a:off x="1491749" y="3256913"/>
            <a:ext cx="4345632" cy="3563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738" y="3256913"/>
            <a:ext cx="3777673" cy="36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1" y="228380"/>
            <a:ext cx="2277486" cy="135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177" y="370158"/>
            <a:ext cx="8521195" cy="6179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64" y="1580748"/>
            <a:ext cx="2181225" cy="3476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6691" y="46993"/>
            <a:ext cx="580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Phonics Screening test</a:t>
            </a:r>
            <a:endParaRPr lang="en-GB" sz="3600" u="sng" dirty="0"/>
          </a:p>
        </p:txBody>
      </p:sp>
      <p:sp>
        <p:nvSpPr>
          <p:cNvPr id="2" name="Rectangle 1"/>
          <p:cNvSpPr/>
          <p:nvPr/>
        </p:nvSpPr>
        <p:spPr>
          <a:xfrm>
            <a:off x="3096639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Results from the check will be used by schools to analyse their own performance and for Ofsted to use in inspections.</a:t>
            </a:r>
          </a:p>
        </p:txBody>
      </p:sp>
    </p:spTree>
    <p:extLst>
      <p:ext uri="{BB962C8B-B14F-4D97-AF65-F5344CB8AC3E}">
        <p14:creationId xmlns:p14="http://schemas.microsoft.com/office/powerpoint/2010/main" val="390074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6" y="1280391"/>
            <a:ext cx="4188908" cy="2911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1383" y="0"/>
            <a:ext cx="7777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How you help your child to prepare for the phonics screening test</a:t>
            </a:r>
            <a:endParaRPr lang="en-GB" sz="32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383" y="1280391"/>
            <a:ext cx="3378489" cy="48583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3266" y="6079898"/>
            <a:ext cx="390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https://www.phonicsplay.co.uk/parents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66" y="4441645"/>
            <a:ext cx="4836503" cy="1536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47" y="1348509"/>
            <a:ext cx="3399318" cy="2937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854" y="4848530"/>
            <a:ext cx="3254668" cy="1832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3345" y="4441645"/>
            <a:ext cx="356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at least 3 times a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63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77" y="0"/>
            <a:ext cx="12289276" cy="18774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 smtClean="0"/>
              <a:t>Useful websites/reading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7438"/>
            <a:ext cx="12191999" cy="4980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Phonics Play</a:t>
            </a:r>
            <a:r>
              <a:rPr lang="en-GB" dirty="0" smtClean="0"/>
              <a:t> – Planning, resources and online games</a:t>
            </a:r>
          </a:p>
          <a:p>
            <a:r>
              <a:rPr lang="en-US" dirty="0" smtClean="0">
                <a:hlinkClick r:id="rId3"/>
              </a:rPr>
              <a:t>Oxford Owl</a:t>
            </a:r>
            <a:r>
              <a:rPr lang="en-US" dirty="0" smtClean="0"/>
              <a:t> –</a:t>
            </a:r>
            <a:r>
              <a:rPr lang="en-US" dirty="0" err="1" smtClean="0"/>
              <a:t>Ebooks</a:t>
            </a:r>
            <a:r>
              <a:rPr lang="en-US" dirty="0" smtClean="0"/>
              <a:t> to read and resources</a:t>
            </a:r>
            <a:endParaRPr lang="en-GB" u="sng" dirty="0" smtClean="0">
              <a:hlinkClick r:id="rId4"/>
            </a:endParaRPr>
          </a:p>
          <a:p>
            <a:pPr marL="0" indent="0">
              <a:buNone/>
            </a:pPr>
            <a:r>
              <a:rPr lang="en-GB" u="sng" dirty="0" smtClean="0">
                <a:hlinkClick r:id="rId4"/>
              </a:rPr>
              <a:t>https</a:t>
            </a:r>
            <a:r>
              <a:rPr lang="en-GB" u="sng" dirty="0">
                <a:hlinkClick r:id="rId4"/>
              </a:rPr>
              <a:t>://</a:t>
            </a:r>
            <a:r>
              <a:rPr lang="en-GB" u="sng" dirty="0" smtClean="0">
                <a:hlinkClick r:id="rId4"/>
              </a:rPr>
              <a:t>www.twinkl.co.uk/resource/t-l-526364-phonics-screening-check-parents-information-pack-and-home-learning-tasks </a:t>
            </a:r>
          </a:p>
          <a:p>
            <a:pPr marL="0" indent="0">
              <a:buNone/>
            </a:pPr>
            <a:endParaRPr lang="en-GB" u="sng" dirty="0">
              <a:hlinkClick r:id="rId4"/>
            </a:endParaRPr>
          </a:p>
          <a:p>
            <a:pPr marL="0" indent="0">
              <a:buNone/>
            </a:pPr>
            <a:r>
              <a:rPr lang="en-GB" u="sng" dirty="0">
                <a:hlinkClick r:id="rId4"/>
              </a:rPr>
              <a:t>https://www.twinkl.co.uk/resource/t-l-2409-parents-phonics-screening-check-resource-pack</a:t>
            </a:r>
            <a:endParaRPr lang="en-GB" u="sng" dirty="0" smtClean="0">
              <a:hlinkClick r:id="rId4"/>
            </a:endParaRPr>
          </a:p>
          <a:p>
            <a:pPr marL="0" indent="0">
              <a:buNone/>
            </a:pPr>
            <a:r>
              <a:rPr lang="en-GB" u="sng" dirty="0" smtClean="0">
                <a:hlinkClick r:id="rId4"/>
              </a:rPr>
              <a:t>What is Synthetic Phonics?</a:t>
            </a:r>
            <a:r>
              <a:rPr lang="en-GB" u="sng" dirty="0" smtClean="0"/>
              <a:t>- A summary</a:t>
            </a:r>
          </a:p>
        </p:txBody>
      </p:sp>
    </p:spTree>
    <p:extLst>
      <p:ext uri="{BB962C8B-B14F-4D97-AF65-F5344CB8AC3E}">
        <p14:creationId xmlns:p14="http://schemas.microsoft.com/office/powerpoint/2010/main" val="18875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2067171"/>
            <a:ext cx="7989194" cy="39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9546" y="452107"/>
            <a:ext cx="659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NTPreCursivefk" panose="03000400000000000000" pitchFamily="66" charset="0"/>
                <a:cs typeface="Arial" panose="020B0604020202020204" pitchFamily="34" charset="0"/>
              </a:rPr>
              <a:t>What is Phonics?</a:t>
            </a:r>
            <a:endParaRPr lang="en-GB" sz="4800" dirty="0">
              <a:latin typeface="NTPreCursivefk" panose="03000400000000000000" pitchFamily="66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1251" y="4906576"/>
            <a:ext cx="574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NTPreCursivef" panose="03000400000000000000" pitchFamily="66" charset="0"/>
                <a:cs typeface="Arial" panose="020B0604020202020204" pitchFamily="34" charset="0"/>
              </a:rPr>
              <a:t>Why do we teach it?</a:t>
            </a:r>
            <a:endParaRPr lang="en-GB" sz="4800" dirty="0">
              <a:latin typeface="NTPreCursivef" panose="03000400000000000000" pitchFamily="66" charset="0"/>
              <a:cs typeface="Arial" panose="020B0604020202020204" pitchFamily="34" charset="0"/>
            </a:endParaRPr>
          </a:p>
        </p:txBody>
      </p:sp>
      <p:sp>
        <p:nvSpPr>
          <p:cNvPr id="7" name="AutoShape 4" descr="Image result for question ma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question m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40" y="198975"/>
            <a:ext cx="2290309" cy="34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8273" y="198975"/>
            <a:ext cx="5756075" cy="1364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0461"/>
            <a:ext cx="10515600" cy="22937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Teaching phonics is all part of holistic literacy.  It’s repetitive, which helps those that struggle with a short term memory. It can be fun and differentiated and over it all it will give the child the confidence to grow and develop a love of reading.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4858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66255"/>
            <a:ext cx="4285673" cy="1209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073236" y="378691"/>
            <a:ext cx="400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Phonics and </a:t>
            </a:r>
            <a:r>
              <a:rPr lang="en-US" sz="4000" u="sng" dirty="0" err="1" smtClean="0"/>
              <a:t>Covid</a:t>
            </a:r>
            <a:endParaRPr lang="en-GB" sz="4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909" y="172352"/>
            <a:ext cx="2180258" cy="14292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1817" y="1786298"/>
            <a:ext cx="11351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>
              <a:hlinkClick r:id="rId3"/>
            </a:endParaRPr>
          </a:p>
          <a:p>
            <a:endParaRPr lang="en-GB" u="sng" dirty="0" smtClean="0">
              <a:hlinkClick r:id="rId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2702" y="1740131"/>
            <a:ext cx="1059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1 children to complete phonics screening </a:t>
            </a:r>
            <a:r>
              <a:rPr lang="en-US" dirty="0" err="1" smtClean="0"/>
              <a:t>wk</a:t>
            </a:r>
            <a:r>
              <a:rPr lang="en-US" dirty="0" smtClean="0"/>
              <a:t> commencing 6</a:t>
            </a:r>
            <a:r>
              <a:rPr lang="en-US" baseline="30000" dirty="0" smtClean="0"/>
              <a:t>th</a:t>
            </a:r>
            <a:r>
              <a:rPr lang="en-US" dirty="0" smtClean="0"/>
              <a:t> June 2022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309" y="2319630"/>
            <a:ext cx="3971636" cy="43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1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50" y="3418817"/>
            <a:ext cx="6967276" cy="308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9" y="4537319"/>
            <a:ext cx="4521746" cy="1970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19" y="174236"/>
            <a:ext cx="5416469" cy="3972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440" y="174236"/>
            <a:ext cx="5107020" cy="30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6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7" y="3364958"/>
            <a:ext cx="5619344" cy="2910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87" y="119480"/>
            <a:ext cx="7587704" cy="324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331" y="3364957"/>
            <a:ext cx="6131669" cy="2617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17" y="343216"/>
            <a:ext cx="2777431" cy="302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1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3">
            <a:extLst>
              <a:ext uri="{FF2B5EF4-FFF2-40B4-BE49-F238E27FC236}">
                <a16:creationId xmlns:a16="http://schemas.microsoft.com/office/drawing/2014/main" id="{8852F791-DECE-B34B-950E-9F0C8A7D1466}"/>
              </a:ext>
            </a:extLst>
          </p:cNvPr>
          <p:cNvSpPr/>
          <p:nvPr/>
        </p:nvSpPr>
        <p:spPr>
          <a:xfrm>
            <a:off x="355600" y="263829"/>
            <a:ext cx="8432800" cy="853772"/>
          </a:xfrm>
          <a:prstGeom prst="roundRect">
            <a:avLst>
              <a:gd name="adj" fmla="val 50000"/>
            </a:avLst>
          </a:prstGeom>
          <a:solidFill>
            <a:srgbClr val="0079C1"/>
          </a:solidFill>
          <a:ln w="2222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9388" lvl="3" algn="ctr">
              <a:buClr>
                <a:schemeClr val="lt1"/>
              </a:buClr>
              <a:buSzPts val="1800"/>
            </a:pPr>
            <a:r>
              <a:rPr lang="en-GB" sz="4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Taught and When?</a:t>
            </a:r>
            <a:endParaRPr sz="4000" b="1" dirty="0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ECA7B4B9-C708-504C-9232-4C3D02F92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10638"/>
              </p:ext>
            </p:extLst>
          </p:nvPr>
        </p:nvGraphicFramePr>
        <p:xfrm>
          <a:off x="447474" y="1196503"/>
          <a:ext cx="5333519" cy="51013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90216">
                  <a:extLst>
                    <a:ext uri="{9D8B030D-6E8A-4147-A177-3AD203B41FA5}">
                      <a16:colId xmlns:a16="http://schemas.microsoft.com/office/drawing/2014/main" val="1682929283"/>
                    </a:ext>
                  </a:extLst>
                </a:gridCol>
                <a:gridCol w="1347687">
                  <a:extLst>
                    <a:ext uri="{9D8B030D-6E8A-4147-A177-3AD203B41FA5}">
                      <a16:colId xmlns:a16="http://schemas.microsoft.com/office/drawing/2014/main" val="3701263940"/>
                    </a:ext>
                  </a:extLst>
                </a:gridCol>
                <a:gridCol w="1648411">
                  <a:extLst>
                    <a:ext uri="{9D8B030D-6E8A-4147-A177-3AD203B41FA5}">
                      <a16:colId xmlns:a16="http://schemas.microsoft.com/office/drawing/2014/main" val="335328544"/>
                    </a:ext>
                  </a:extLst>
                </a:gridCol>
                <a:gridCol w="1147205">
                  <a:extLst>
                    <a:ext uri="{9D8B030D-6E8A-4147-A177-3AD203B41FA5}">
                      <a16:colId xmlns:a16="http://schemas.microsoft.com/office/drawing/2014/main" val="992766723"/>
                    </a:ext>
                  </a:extLst>
                </a:gridCol>
              </a:tblGrid>
              <a:tr h="1003923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Twinkl Phonics Level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Number of Teaching Weeks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Recommended Year Group (UK schools)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Age of Children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302827"/>
                  </a:ext>
                </a:extLst>
              </a:tr>
              <a:tr h="721729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Level 1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3C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36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3C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Nursery/Preschool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3C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3-4 years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3C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75632"/>
                  </a:ext>
                </a:extLst>
              </a:tr>
              <a:tr h="67514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Level 2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Reception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4-5 years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2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8539"/>
                  </a:ext>
                </a:extLst>
              </a:tr>
              <a:tr h="67514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Level 3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4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4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Reception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4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4-5 years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47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950687"/>
                  </a:ext>
                </a:extLst>
              </a:tr>
              <a:tr h="67514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Level 4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6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6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Reception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6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4-5 years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6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08310"/>
                  </a:ext>
                </a:extLst>
              </a:tr>
              <a:tr h="67514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Level 5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Year 1 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5-6 years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35833"/>
                  </a:ext>
                </a:extLst>
              </a:tr>
              <a:tr h="67514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Level 6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Year 2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6-7 years</a:t>
                      </a:r>
                    </a:p>
                  </a:txBody>
                  <a:tcPr>
                    <a:lnL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3E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33414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A38074-D8A1-7A49-95E8-2B5118307BA3}"/>
              </a:ext>
            </a:extLst>
          </p:cNvPr>
          <p:cNvCxnSpPr>
            <a:cxnSpLocks/>
          </p:cNvCxnSpPr>
          <p:nvPr/>
        </p:nvCxnSpPr>
        <p:spPr>
          <a:xfrm flipH="1" flipV="1">
            <a:off x="6283960" y="3429000"/>
            <a:ext cx="1" cy="2707641"/>
          </a:xfrm>
          <a:prstGeom prst="line">
            <a:avLst/>
          </a:prstGeom>
          <a:ln w="222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riangle 15">
            <a:extLst>
              <a:ext uri="{FF2B5EF4-FFF2-40B4-BE49-F238E27FC236}">
                <a16:creationId xmlns:a16="http://schemas.microsoft.com/office/drawing/2014/main" id="{68043320-E0E3-0241-8FE3-247E6F541A4C}"/>
              </a:ext>
            </a:extLst>
          </p:cNvPr>
          <p:cNvSpPr/>
          <p:nvPr/>
        </p:nvSpPr>
        <p:spPr>
          <a:xfrm rot="10800000">
            <a:off x="6217921" y="6054014"/>
            <a:ext cx="132080" cy="1422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D8EE06-23CC-0641-A7F1-BB586DBB9C73}"/>
              </a:ext>
            </a:extLst>
          </p:cNvPr>
          <p:cNvSpPr/>
          <p:nvPr/>
        </p:nvSpPr>
        <p:spPr>
          <a:xfrm>
            <a:off x="6130371" y="1534260"/>
            <a:ext cx="1849120" cy="853772"/>
          </a:xfrm>
          <a:prstGeom prst="roundRect">
            <a:avLst/>
          </a:prstGeom>
          <a:solidFill>
            <a:srgbClr val="EFBBD8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Level 1 continues to be taught alongside the other levels.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77ABE8-EAD9-C448-ABB1-EEE6B11DA414}"/>
              </a:ext>
            </a:extLst>
          </p:cNvPr>
          <p:cNvSpPr/>
          <p:nvPr/>
        </p:nvSpPr>
        <p:spPr>
          <a:xfrm>
            <a:off x="5950032" y="3821172"/>
            <a:ext cx="2209798" cy="1067297"/>
          </a:xfrm>
          <a:prstGeom prst="roundRect">
            <a:avLst/>
          </a:prstGeom>
          <a:solidFill>
            <a:srgbClr val="EFBBD8"/>
          </a:solidFill>
          <a:ln w="22225">
            <a:solidFill>
              <a:srgbClr val="CB4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is just an overview. We understand that every child progresses at their own pace.</a:t>
            </a:r>
          </a:p>
        </p:txBody>
      </p:sp>
    </p:spTree>
    <p:extLst>
      <p:ext uri="{BB962C8B-B14F-4D97-AF65-F5344CB8AC3E}">
        <p14:creationId xmlns:p14="http://schemas.microsoft.com/office/powerpoint/2010/main" val="375645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8" y="146929"/>
            <a:ext cx="5349807" cy="3921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240" y="2194731"/>
            <a:ext cx="6430984" cy="442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0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2" y="167397"/>
            <a:ext cx="11395042" cy="7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6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11580</TotalTime>
  <Words>243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BPreplay</vt:lpstr>
      <vt:lpstr>Calibri</vt:lpstr>
      <vt:lpstr>Calibri Light</vt:lpstr>
      <vt:lpstr>NTPreCursivef</vt:lpstr>
      <vt:lpstr>NTPreCursivefk</vt:lpstr>
      <vt:lpstr>Roboto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websites/reading</vt:lpstr>
    </vt:vector>
  </TitlesOfParts>
  <Company>Burley &amp; Woodhead Primary School;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Charlotte James</dc:creator>
  <cp:lastModifiedBy>Hannah Koopman</cp:lastModifiedBy>
  <cp:revision>178</cp:revision>
  <cp:lastPrinted>2017-09-11T06:46:13Z</cp:lastPrinted>
  <dcterms:created xsi:type="dcterms:W3CDTF">2017-08-29T09:57:55Z</dcterms:created>
  <dcterms:modified xsi:type="dcterms:W3CDTF">2022-05-25T12:59:26Z</dcterms:modified>
</cp:coreProperties>
</file>