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Lst>
  <p:sldIdLst>
    <p:sldId id="257" r:id="rId5"/>
  </p:sldIdLst>
  <p:sldSz cx="7559675" cy="1069181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p:restoredTop sz="94694"/>
  </p:normalViewPr>
  <p:slideViewPr>
    <p:cSldViewPr snapToGrid="0" snapToObjects="1" showGuides="1">
      <p:cViewPr varScale="1">
        <p:scale>
          <a:sx n="52" d="100"/>
          <a:sy n="52" d="100"/>
        </p:scale>
        <p:origin x="2549" y="48"/>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59729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662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63856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19727" y="9909730"/>
            <a:ext cx="1700927" cy="569240"/>
          </a:xfrm>
          <a:prstGeom prst="rect">
            <a:avLst/>
          </a:prstGeom>
        </p:spPr>
        <p:txBody>
          <a:bodyPr/>
          <a:lstStyle/>
          <a:p>
            <a:fld id="{0B9FDCB5-EF31-B74F-B10C-1184C0A8937B}" type="datetimeFigureOut">
              <a:rPr lang="en-US" smtClean="0"/>
              <a:t>3/1/2024</a:t>
            </a:fld>
            <a:endParaRPr lang="en-US"/>
          </a:p>
        </p:txBody>
      </p:sp>
      <p:sp>
        <p:nvSpPr>
          <p:cNvPr id="5" name="Footer Placeholder 4"/>
          <p:cNvSpPr>
            <a:spLocks noGrp="1"/>
          </p:cNvSpPr>
          <p:nvPr>
            <p:ph type="ftr" sz="quarter" idx="11"/>
          </p:nvPr>
        </p:nvSpPr>
        <p:spPr>
          <a:xfrm>
            <a:off x="2504144" y="9909730"/>
            <a:ext cx="2551390" cy="569240"/>
          </a:xfrm>
          <a:prstGeom prst="rect">
            <a:avLst/>
          </a:prstGeom>
        </p:spPr>
        <p:txBody>
          <a:bodyPr/>
          <a:lstStyle/>
          <a:p>
            <a:endParaRPr lang="en-US"/>
          </a:p>
        </p:txBody>
      </p:sp>
      <p:sp>
        <p:nvSpPr>
          <p:cNvPr id="6" name="Slide Number Placeholder 5"/>
          <p:cNvSpPr>
            <a:spLocks noGrp="1"/>
          </p:cNvSpPr>
          <p:nvPr>
            <p:ph type="sldNum" sz="quarter" idx="12"/>
          </p:nvPr>
        </p:nvSpPr>
        <p:spPr>
          <a:xfrm>
            <a:off x="5339021" y="9909730"/>
            <a:ext cx="1700927" cy="569240"/>
          </a:xfrm>
          <a:prstGeom prst="rect">
            <a:avLst/>
          </a:prstGeom>
        </p:spPr>
        <p:txBody>
          <a:bodyPr/>
          <a:lstStyle/>
          <a:p>
            <a:fld id="{5EB50ED6-9D78-9449-BD3E-0A17EA4A7ED2}" type="slidenum">
              <a:rPr lang="en-US" smtClean="0"/>
              <a:t>‹#›</a:t>
            </a:fld>
            <a:endParaRPr lang="en-US"/>
          </a:p>
        </p:txBody>
      </p:sp>
    </p:spTree>
    <p:extLst>
      <p:ext uri="{BB962C8B-B14F-4D97-AF65-F5344CB8AC3E}">
        <p14:creationId xmlns:p14="http://schemas.microsoft.com/office/powerpoint/2010/main" val="85373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10852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2262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4284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2011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81106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44137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9112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7868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764DE79-268F-4C1A-8933-263129D2AF90}" type="datetimeFigureOut">
              <a:rPr lang="en-US" smtClean="0"/>
              <a:t>3/1/2024</a:t>
            </a:fld>
            <a:endParaRPr lang="en-US" dirty="0"/>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54899243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rawing of a library&#10;&#10;Description automatically generated">
            <a:extLst>
              <a:ext uri="{FF2B5EF4-FFF2-40B4-BE49-F238E27FC236}">
                <a16:creationId xmlns:a16="http://schemas.microsoft.com/office/drawing/2014/main" id="{042E8E9E-C08F-9369-9D37-DC47AF3C14EE}"/>
              </a:ext>
            </a:extLst>
          </p:cNvPr>
          <p:cNvPicPr>
            <a:picLocks noChangeAspect="1"/>
          </p:cNvPicPr>
          <p:nvPr/>
        </p:nvPicPr>
        <p:blipFill>
          <a:blip r:embed="rId2"/>
          <a:stretch>
            <a:fillRect/>
          </a:stretch>
        </p:blipFill>
        <p:spPr>
          <a:xfrm>
            <a:off x="519" y="-1"/>
            <a:ext cx="7558636" cy="10691813"/>
          </a:xfrm>
          <a:prstGeom prst="rect">
            <a:avLst/>
          </a:prstGeom>
        </p:spPr>
      </p:pic>
      <p:sp>
        <p:nvSpPr>
          <p:cNvPr id="5" name="TextBox 4">
            <a:extLst>
              <a:ext uri="{FF2B5EF4-FFF2-40B4-BE49-F238E27FC236}">
                <a16:creationId xmlns:a16="http://schemas.microsoft.com/office/drawing/2014/main" id="{F6E4E479-C3E2-A47F-E6C6-EDD42A610624}"/>
              </a:ext>
            </a:extLst>
          </p:cNvPr>
          <p:cNvSpPr txBox="1"/>
          <p:nvPr/>
        </p:nvSpPr>
        <p:spPr>
          <a:xfrm>
            <a:off x="228215" y="1193734"/>
            <a:ext cx="9407306" cy="2046714"/>
          </a:xfrm>
          <a:prstGeom prst="rect">
            <a:avLst/>
          </a:prstGeom>
          <a:noFill/>
        </p:spPr>
        <p:txBody>
          <a:bodyPr wrap="square" lIns="91440" tIns="45720" rIns="91440" bIns="45720" rtlCol="0" anchor="t">
            <a:spAutoFit/>
          </a:bodyPr>
          <a:lstStyle/>
          <a:p>
            <a:pPr>
              <a:spcBef>
                <a:spcPts val="600"/>
              </a:spcBef>
            </a:pPr>
            <a:r>
              <a:rPr lang="en-GB" sz="3200" b="1" dirty="0">
                <a:solidFill>
                  <a:schemeClr val="tx1">
                    <a:lumMod val="85000"/>
                    <a:lumOff val="15000"/>
                  </a:schemeClr>
                </a:solidFill>
                <a:latin typeface="Arial" panose="020B0604020202020204" pitchFamily="34" charset="0"/>
                <a:cs typeface="Arial" panose="020B0604020202020204" pitchFamily="34" charset="0"/>
              </a:rPr>
              <a:t>Fantasy: </a:t>
            </a:r>
          </a:p>
          <a:p>
            <a:pPr>
              <a:spcBef>
                <a:spcPts val="600"/>
              </a:spcBef>
            </a:pPr>
            <a:r>
              <a:rPr lang="en-GB" sz="3200" b="1" dirty="0">
                <a:solidFill>
                  <a:schemeClr val="tx1">
                    <a:lumMod val="85000"/>
                    <a:lumOff val="15000"/>
                  </a:schemeClr>
                </a:solidFill>
                <a:latin typeface="Arial" panose="020B0604020202020204" pitchFamily="34" charset="0"/>
                <a:cs typeface="Arial" panose="020B0604020202020204" pitchFamily="34" charset="0"/>
              </a:rPr>
              <a:t>Realms of Imagination Exhibition</a:t>
            </a:r>
          </a:p>
          <a:p>
            <a:pPr>
              <a:spcBef>
                <a:spcPts val="600"/>
              </a:spcBef>
            </a:pPr>
            <a:r>
              <a:rPr lang="en-GB" sz="2400" dirty="0">
                <a:solidFill>
                  <a:schemeClr val="tx1">
                    <a:lumMod val="85000"/>
                    <a:lumOff val="15000"/>
                  </a:schemeClr>
                </a:solidFill>
                <a:latin typeface="Arial" panose="020B0604020202020204" pitchFamily="34" charset="0"/>
                <a:cs typeface="Arial" panose="020B0604020202020204" pitchFamily="34" charset="0"/>
              </a:rPr>
              <a:t>21</a:t>
            </a:r>
            <a:r>
              <a:rPr lang="en-GB" sz="2400" baseline="30000" dirty="0">
                <a:solidFill>
                  <a:schemeClr val="tx1">
                    <a:lumMod val="85000"/>
                    <a:lumOff val="15000"/>
                  </a:schemeClr>
                </a:solidFill>
                <a:latin typeface="Arial" panose="020B0604020202020204" pitchFamily="34" charset="0"/>
                <a:cs typeface="Arial" panose="020B0604020202020204" pitchFamily="34" charset="0"/>
              </a:rPr>
              <a:t>st</a:t>
            </a:r>
            <a:r>
              <a:rPr lang="en-GB" sz="2400" dirty="0">
                <a:solidFill>
                  <a:schemeClr val="tx1">
                    <a:lumMod val="85000"/>
                    <a:lumOff val="15000"/>
                  </a:schemeClr>
                </a:solidFill>
                <a:latin typeface="Arial" panose="020B0604020202020204" pitchFamily="34" charset="0"/>
                <a:cs typeface="Arial" panose="020B0604020202020204" pitchFamily="34" charset="0"/>
              </a:rPr>
              <a:t> February- 21</a:t>
            </a:r>
            <a:r>
              <a:rPr lang="en-GB" sz="2400" baseline="30000" dirty="0">
                <a:solidFill>
                  <a:schemeClr val="tx1">
                    <a:lumMod val="85000"/>
                    <a:lumOff val="15000"/>
                  </a:schemeClr>
                </a:solidFill>
                <a:latin typeface="Arial" panose="020B0604020202020204" pitchFamily="34" charset="0"/>
                <a:cs typeface="Arial" panose="020B0604020202020204" pitchFamily="34" charset="0"/>
              </a:rPr>
              <a:t>st</a:t>
            </a:r>
            <a:r>
              <a:rPr lang="en-GB" sz="2400" dirty="0">
                <a:solidFill>
                  <a:schemeClr val="tx1">
                    <a:lumMod val="85000"/>
                    <a:lumOff val="15000"/>
                  </a:schemeClr>
                </a:solidFill>
                <a:latin typeface="Arial" panose="020B0604020202020204" pitchFamily="34" charset="0"/>
                <a:cs typeface="Arial" panose="020B0604020202020204" pitchFamily="34" charset="0"/>
              </a:rPr>
              <a:t> March at Holt Park </a:t>
            </a:r>
          </a:p>
          <a:p>
            <a:pPr>
              <a:spcBef>
                <a:spcPts val="600"/>
              </a:spcBef>
            </a:pPr>
            <a:r>
              <a:rPr lang="en-GB" sz="2400" dirty="0">
                <a:solidFill>
                  <a:schemeClr val="tx1">
                    <a:lumMod val="85000"/>
                    <a:lumOff val="15000"/>
                  </a:schemeClr>
                </a:solidFill>
                <a:latin typeface="Arial" panose="020B0604020202020204" pitchFamily="34" charset="0"/>
                <a:cs typeface="Arial" panose="020B0604020202020204" pitchFamily="34" charset="0"/>
              </a:rPr>
              <a:t>Community Hub and Library</a:t>
            </a:r>
          </a:p>
        </p:txBody>
      </p:sp>
      <p:sp>
        <p:nvSpPr>
          <p:cNvPr id="6" name="TextBox 5">
            <a:extLst>
              <a:ext uri="{FF2B5EF4-FFF2-40B4-BE49-F238E27FC236}">
                <a16:creationId xmlns:a16="http://schemas.microsoft.com/office/drawing/2014/main" id="{8F52F0BC-D9B1-5CE0-AE07-D7621C7E79EF}"/>
              </a:ext>
            </a:extLst>
          </p:cNvPr>
          <p:cNvSpPr txBox="1"/>
          <p:nvPr/>
        </p:nvSpPr>
        <p:spPr>
          <a:xfrm>
            <a:off x="355123" y="3475836"/>
            <a:ext cx="3424714" cy="5324535"/>
          </a:xfrm>
          <a:prstGeom prst="rect">
            <a:avLst/>
          </a:prstGeom>
          <a:noFill/>
        </p:spPr>
        <p:txBody>
          <a:bodyPr wrap="square" rtlCol="0">
            <a:spAutoFit/>
          </a:bodyPr>
          <a:lstStyle/>
          <a:p>
            <a:pPr>
              <a:spcBef>
                <a:spcPts val="600"/>
              </a:spcBef>
              <a:spcAft>
                <a:spcPts val="600"/>
              </a:spcAft>
            </a:pPr>
            <a:r>
              <a:rPr lang="en-GB" sz="2000" dirty="0">
                <a:solidFill>
                  <a:schemeClr val="tx1">
                    <a:lumMod val="85000"/>
                    <a:lumOff val="15000"/>
                  </a:schemeClr>
                </a:solidFill>
                <a:latin typeface="Arial" panose="020B0604020202020204" pitchFamily="34" charset="0"/>
                <a:cs typeface="Arial" panose="020B0604020202020204" pitchFamily="34" charset="0"/>
              </a:rPr>
              <a:t>Journey from fairy tales and folklore and all the way to Neverland. Venture into lands occupied by goblins and go down the rabbit hole. Gather your fellow adventurers and step through the portal into the realms of fantasy. </a:t>
            </a:r>
          </a:p>
          <a:p>
            <a:pPr>
              <a:spcBef>
                <a:spcPts val="600"/>
              </a:spcBef>
              <a:spcAft>
                <a:spcPts val="600"/>
              </a:spcAft>
            </a:pPr>
            <a:r>
              <a:rPr lang="en-GB" sz="2000" dirty="0">
                <a:solidFill>
                  <a:schemeClr val="tx1">
                    <a:lumMod val="85000"/>
                    <a:lumOff val="15000"/>
                  </a:schemeClr>
                </a:solidFill>
                <a:latin typeface="Arial" panose="020B0604020202020204" pitchFamily="34" charset="0"/>
                <a:cs typeface="Arial" panose="020B0604020202020204" pitchFamily="34" charset="0"/>
              </a:rPr>
              <a:t>Who knows where the journey will lead…</a:t>
            </a:r>
          </a:p>
          <a:p>
            <a:pPr>
              <a:spcBef>
                <a:spcPts val="600"/>
              </a:spcBef>
              <a:spcAft>
                <a:spcPts val="600"/>
              </a:spcAft>
            </a:pPr>
            <a:r>
              <a:rPr lang="en-GB" sz="2000" dirty="0">
                <a:solidFill>
                  <a:schemeClr val="tx1">
                    <a:lumMod val="85000"/>
                    <a:lumOff val="15000"/>
                  </a:schemeClr>
                </a:solidFill>
                <a:latin typeface="Arial" panose="020B0604020202020204" pitchFamily="34" charset="0"/>
                <a:cs typeface="Arial" panose="020B0604020202020204" pitchFamily="34" charset="0"/>
              </a:rPr>
              <a:t>With items from Leeds Libraries' Special Collections, transporting art installations and displays from the British Library.</a:t>
            </a:r>
          </a:p>
        </p:txBody>
      </p:sp>
      <p:pic>
        <p:nvPicPr>
          <p:cNvPr id="3" name="Picture 2" descr="A black and white logo&#10;&#10;Description automatically generated">
            <a:extLst>
              <a:ext uri="{FF2B5EF4-FFF2-40B4-BE49-F238E27FC236}">
                <a16:creationId xmlns:a16="http://schemas.microsoft.com/office/drawing/2014/main" id="{D5A2E0AA-A6A2-469A-D97A-36EF71FB059A}"/>
              </a:ext>
            </a:extLst>
          </p:cNvPr>
          <p:cNvPicPr>
            <a:picLocks noChangeAspect="1"/>
          </p:cNvPicPr>
          <p:nvPr/>
        </p:nvPicPr>
        <p:blipFill>
          <a:blip r:embed="rId3"/>
          <a:stretch>
            <a:fillRect/>
          </a:stretch>
        </p:blipFill>
        <p:spPr>
          <a:xfrm>
            <a:off x="228215" y="10054328"/>
            <a:ext cx="1475955" cy="628650"/>
          </a:xfrm>
          <a:prstGeom prst="rect">
            <a:avLst/>
          </a:prstGeom>
        </p:spPr>
      </p:pic>
    </p:spTree>
    <p:extLst>
      <p:ext uri="{BB962C8B-B14F-4D97-AF65-F5344CB8AC3E}">
        <p14:creationId xmlns:p14="http://schemas.microsoft.com/office/powerpoint/2010/main" val="32464465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f889919-09a8-4d30-a145-79ad7670be0c">
      <Terms xmlns="http://schemas.microsoft.com/office/infopath/2007/PartnerControls"/>
    </lcf76f155ced4ddcb4097134ff3c332f>
    <TaxCatchAll xmlns="ac5c2849-74a1-46d7-ad44-587ab7d0a8b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464CD74C8F7843873C05994B652D0D" ma:contentTypeVersion="18" ma:contentTypeDescription="Create a new document." ma:contentTypeScope="" ma:versionID="f6999d767132e7227ed428e44353ebbe">
  <xsd:schema xmlns:xsd="http://www.w3.org/2001/XMLSchema" xmlns:xs="http://www.w3.org/2001/XMLSchema" xmlns:p="http://schemas.microsoft.com/office/2006/metadata/properties" xmlns:ns2="ac5c2849-74a1-46d7-ad44-587ab7d0a8b9" xmlns:ns3="2f889919-09a8-4d30-a145-79ad7670be0c" targetNamespace="http://schemas.microsoft.com/office/2006/metadata/properties" ma:root="true" ma:fieldsID="996cd58f36183aa1d7f72dcd7f75d777" ns2:_="" ns3:_="">
    <xsd:import namespace="ac5c2849-74a1-46d7-ad44-587ab7d0a8b9"/>
    <xsd:import namespace="2f889919-09a8-4d30-a145-79ad7670be0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element ref="ns3:lcf76f155ced4ddcb4097134ff3c332f" minOccurs="0"/>
                <xsd:element ref="ns2:TaxCatchAll" minOccurs="0"/>
                <xsd:element ref="ns3:MediaServiceDocTag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5c2849-74a1-46d7-ad44-587ab7d0a8b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b6722e-8b0f-476a-af75-d7aed9b5bbc3}" ma:internalName="TaxCatchAll" ma:showField="CatchAllData" ma:web="ac5c2849-74a1-46d7-ad44-587ab7d0a8b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f889919-09a8-4d30-a145-79ad7670be0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90830b-6321-4205-8fd0-8a030ac599f7" ma:termSetId="09814cd3-568e-fe90-9814-8d621ff8fb84" ma:anchorId="fba54fb3-c3e1-fe81-a776-ca4b69148c4d" ma:open="true" ma:isKeyword="false">
      <xsd:complexType>
        <xsd:sequence>
          <xsd:element ref="pc:Terms" minOccurs="0" maxOccurs="1"/>
        </xsd:sequence>
      </xsd:complexType>
    </xsd:element>
    <xsd:element name="MediaServiceDocTags" ma:index="24" nillable="true" ma:displayName="MediaServiceDocTags" ma:hidden="true" ma:internalName="MediaServiceDocTag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E13EE0-6945-436D-9EA8-04ED0E489ED5}">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2f889919-09a8-4d30-a145-79ad7670be0c"/>
    <ds:schemaRef ds:uri="http://purl.org/dc/terms/"/>
    <ds:schemaRef ds:uri="http://schemas.openxmlformats.org/package/2006/metadata/core-properties"/>
    <ds:schemaRef ds:uri="http://purl.org/dc/dcmitype/"/>
    <ds:schemaRef ds:uri="ac5c2849-74a1-46d7-ad44-587ab7d0a8b9"/>
    <ds:schemaRef ds:uri="http://www.w3.org/XML/1998/namespace"/>
  </ds:schemaRefs>
</ds:datastoreItem>
</file>

<file path=customXml/itemProps2.xml><?xml version="1.0" encoding="utf-8"?>
<ds:datastoreItem xmlns:ds="http://schemas.openxmlformats.org/officeDocument/2006/customXml" ds:itemID="{CB57AD2F-5322-4C8D-BCF2-C044BAAA6C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5c2849-74a1-46d7-ad44-587ab7d0a8b9"/>
    <ds:schemaRef ds:uri="2f889919-09a8-4d30-a145-79ad7670be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CFAD95-20B7-47BA-99EF-7D25A595A0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312</TotalTime>
  <Words>85</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JOANNE Harrisson</cp:lastModifiedBy>
  <cp:revision>43</cp:revision>
  <cp:lastPrinted>2024-02-19T16:45:19Z</cp:lastPrinted>
  <dcterms:created xsi:type="dcterms:W3CDTF">2019-03-07T16:03:28Z</dcterms:created>
  <dcterms:modified xsi:type="dcterms:W3CDTF">2024-03-01T14:30:43Z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0x0101007B464CD74C8F7843873C05994B652D0D</vt:lpwstr>
  </property>
  <property fmtid="{D5CDD505-2E9C-101B-9397-08002B2CF9AE}" pid="3" name="MediaServiceImageTags">
    <vt:lpwstr/>
  </property>
</Properties>
</file>